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9"/>
  </p:notesMasterIdLst>
  <p:handoutMasterIdLst>
    <p:handoutMasterId r:id="rId60"/>
  </p:handoutMasterIdLst>
  <p:sldIdLst>
    <p:sldId id="283" r:id="rId3"/>
    <p:sldId id="284" r:id="rId4"/>
    <p:sldId id="285" r:id="rId5"/>
    <p:sldId id="282" r:id="rId6"/>
    <p:sldId id="290" r:id="rId7"/>
    <p:sldId id="293" r:id="rId8"/>
    <p:sldId id="294" r:id="rId9"/>
    <p:sldId id="295" r:id="rId10"/>
    <p:sldId id="292" r:id="rId11"/>
    <p:sldId id="297" r:id="rId12"/>
    <p:sldId id="296" r:id="rId13"/>
    <p:sldId id="340" r:id="rId14"/>
    <p:sldId id="298" r:id="rId15"/>
    <p:sldId id="291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2" r:id="rId50"/>
    <p:sldId id="333" r:id="rId51"/>
    <p:sldId id="334" r:id="rId52"/>
    <p:sldId id="335" r:id="rId53"/>
    <p:sldId id="336" r:id="rId54"/>
    <p:sldId id="337" r:id="rId55"/>
    <p:sldId id="338" r:id="rId56"/>
    <p:sldId id="339" r:id="rId57"/>
    <p:sldId id="289" r:id="rId58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99"/>
    <a:srgbClr val="FFFF66"/>
    <a:srgbClr val="FFFFCC"/>
    <a:srgbClr val="DDDDDD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30" y="108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69003884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TOTOPIA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시스템업무흐름도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박병은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2019.07.21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관리자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18" name="Rectangle 30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19" name="Rectangle 31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1" name="Rectangle 33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623023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2019.07.21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시스템업무흐름도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196292" y="792287"/>
            <a:ext cx="55515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TOTOPIA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구축 프로젝트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49078"/>
              </p:ext>
            </p:extLst>
          </p:nvPr>
        </p:nvGraphicFramePr>
        <p:xfrm>
          <a:off x="200025" y="1412776"/>
          <a:ext cx="9505950" cy="506888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2019.04.16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초안작성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AutoShape 8"/>
          <p:cNvSpPr>
            <a:spLocks noChangeArrowheads="1"/>
          </p:cNvSpPr>
          <p:nvPr/>
        </p:nvSpPr>
        <p:spPr bwMode="auto">
          <a:xfrm>
            <a:off x="868363" y="5891213"/>
            <a:ext cx="933450" cy="398462"/>
          </a:xfrm>
          <a:prstGeom prst="flowChartMultidocumen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Sample</a:t>
            </a:r>
          </a:p>
        </p:txBody>
      </p:sp>
      <p:graphicFrame>
        <p:nvGraphicFramePr>
          <p:cNvPr id="31822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63202"/>
              </p:ext>
            </p:extLst>
          </p:nvPr>
        </p:nvGraphicFramePr>
        <p:xfrm>
          <a:off x="204788" y="1077913"/>
          <a:ext cx="9498012" cy="5303841"/>
        </p:xfrm>
        <a:graphic>
          <a:graphicData uri="http://schemas.openxmlformats.org/drawingml/2006/table">
            <a:tbl>
              <a:tblPr/>
              <a:tblGrid>
                <a:gridCol w="236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9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Symbol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시작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(Process)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판단 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6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종속처리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메인 프로세스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9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수작업처리 업무 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Linked(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계속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프로세스가 계속 연결되어 다음페이지에 </a:t>
                      </a:r>
                      <a:r>
                        <a:rPr kumimoji="1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표시할때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Yes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가능 표기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Truth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5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불가능 표기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Fail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Database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연동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1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Database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022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문서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출력물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803" name="Oval 57"/>
          <p:cNvSpPr>
            <a:spLocks noChangeArrowheads="1"/>
          </p:cNvSpPr>
          <p:nvPr/>
        </p:nvSpPr>
        <p:spPr bwMode="auto">
          <a:xfrm>
            <a:off x="1108075" y="3735388"/>
            <a:ext cx="403225" cy="358775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</a:p>
        </p:txBody>
      </p:sp>
      <p:sp>
        <p:nvSpPr>
          <p:cNvPr id="31804" name="Text Box 60"/>
          <p:cNvSpPr txBox="1">
            <a:spLocks noChangeArrowheads="1"/>
          </p:cNvSpPr>
          <p:nvPr/>
        </p:nvSpPr>
        <p:spPr bwMode="auto">
          <a:xfrm>
            <a:off x="774700" y="198120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 프로세스</a:t>
            </a:r>
          </a:p>
        </p:txBody>
      </p:sp>
      <p:sp>
        <p:nvSpPr>
          <p:cNvPr id="31809" name="Text Box 92"/>
          <p:cNvSpPr txBox="1">
            <a:spLocks noChangeArrowheads="1"/>
          </p:cNvSpPr>
          <p:nvPr/>
        </p:nvSpPr>
        <p:spPr bwMode="auto">
          <a:xfrm>
            <a:off x="776288" y="336781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작업내용확인</a:t>
            </a:r>
          </a:p>
        </p:txBody>
      </p:sp>
      <p:sp>
        <p:nvSpPr>
          <p:cNvPr id="31810" name="AutoShape 93"/>
          <p:cNvSpPr>
            <a:spLocks noChangeArrowheads="1"/>
          </p:cNvSpPr>
          <p:nvPr/>
        </p:nvSpPr>
        <p:spPr bwMode="auto">
          <a:xfrm>
            <a:off x="776288" y="2852738"/>
            <a:ext cx="1173162" cy="288925"/>
          </a:xfrm>
          <a:prstGeom prst="flowChartPredefined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시스템연계</a:t>
            </a:r>
          </a:p>
        </p:txBody>
      </p:sp>
      <p:sp>
        <p:nvSpPr>
          <p:cNvPr id="31811" name="AutoShape 49"/>
          <p:cNvSpPr>
            <a:spLocks noChangeArrowheads="1"/>
          </p:cNvSpPr>
          <p:nvPr/>
        </p:nvSpPr>
        <p:spPr bwMode="auto">
          <a:xfrm>
            <a:off x="904875" y="5495925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재고</a:t>
            </a:r>
          </a:p>
        </p:txBody>
      </p:sp>
      <p:sp>
        <p:nvSpPr>
          <p:cNvPr id="31813" name="AutoShape 32"/>
          <p:cNvSpPr>
            <a:spLocks noChangeArrowheads="1"/>
          </p:cNvSpPr>
          <p:nvPr/>
        </p:nvSpPr>
        <p:spPr bwMode="auto">
          <a:xfrm>
            <a:off x="84931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31814" name="AutoShape 70"/>
          <p:cNvSpPr>
            <a:spLocks noChangeArrowheads="1"/>
          </p:cNvSpPr>
          <p:nvPr/>
        </p:nvSpPr>
        <p:spPr bwMode="auto">
          <a:xfrm>
            <a:off x="849313" y="2347661"/>
            <a:ext cx="944562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</a:p>
        </p:txBody>
      </p:sp>
      <p:sp>
        <p:nvSpPr>
          <p:cNvPr id="31816" name="Line 72"/>
          <p:cNvSpPr>
            <a:spLocks noChangeShapeType="1"/>
          </p:cNvSpPr>
          <p:nvPr/>
        </p:nvSpPr>
        <p:spPr bwMode="auto">
          <a:xfrm>
            <a:off x="920750" y="5157788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817" name="AutoShape 32"/>
          <p:cNvSpPr>
            <a:spLocks noChangeArrowheads="1"/>
          </p:cNvSpPr>
          <p:nvPr/>
        </p:nvSpPr>
        <p:spPr bwMode="auto">
          <a:xfrm>
            <a:off x="509746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관리자 로그인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09100" y="2348880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정보 입력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3539510" y="3428999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Line 72"/>
          <p:cNvSpPr>
            <a:spLocks noChangeShapeType="1"/>
          </p:cNvSpPr>
          <p:nvPr/>
        </p:nvSpPr>
        <p:spPr bwMode="auto">
          <a:xfrm>
            <a:off x="4016896" y="2851374"/>
            <a:ext cx="11950" cy="577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298031" y="2174517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로그인정보 확인</a:t>
            </a:r>
          </a:p>
        </p:txBody>
      </p:sp>
      <p:cxnSp>
        <p:nvCxnSpPr>
          <p:cNvPr id="3" name="꺾인 연결선 2"/>
          <p:cNvCxnSpPr>
            <a:stCxn id="49" idx="1"/>
            <a:endCxn id="74" idx="1"/>
          </p:cNvCxnSpPr>
          <p:nvPr/>
        </p:nvCxnSpPr>
        <p:spPr bwMode="auto">
          <a:xfrm rot="10800000" flipV="1">
            <a:off x="2343261" y="2512945"/>
            <a:ext cx="954770" cy="1732535"/>
          </a:xfrm>
          <a:prstGeom prst="bentConnector3">
            <a:avLst>
              <a:gd name="adj1" fmla="val 123943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꺾인 연결선 63"/>
          <p:cNvCxnSpPr>
            <a:cxnSpLocks/>
            <a:stCxn id="49" idx="3"/>
            <a:endCxn id="106" idx="0"/>
          </p:cNvCxnSpPr>
          <p:nvPr/>
        </p:nvCxnSpPr>
        <p:spPr bwMode="auto">
          <a:xfrm>
            <a:off x="4805826" y="2512946"/>
            <a:ext cx="1027112" cy="162750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cxnSpLocks/>
            <a:stCxn id="40" idx="3"/>
            <a:endCxn id="49" idx="0"/>
          </p:cNvCxnSpPr>
          <p:nvPr/>
        </p:nvCxnSpPr>
        <p:spPr bwMode="auto">
          <a:xfrm flipV="1">
            <a:off x="1564800" y="2174517"/>
            <a:ext cx="2487129" cy="283176"/>
          </a:xfrm>
          <a:prstGeom prst="bentConnector4">
            <a:avLst>
              <a:gd name="adj1" fmla="val 7523"/>
              <a:gd name="adj2" fmla="val 228126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2343261" y="413356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로그 등록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529577" y="5416237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정보 확인 시 관리자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정보를 세션 또는 쿠키에 생성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성공 시 메인 화면으로 이동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7549" y="235649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572524" y="2349970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2350363" y="462212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화면 이동</a:t>
            </a:r>
          </a:p>
        </p:txBody>
      </p:sp>
      <p:cxnSp>
        <p:nvCxnSpPr>
          <p:cNvPr id="93" name="AutoShape 16"/>
          <p:cNvCxnSpPr>
            <a:cxnSpLocks noChangeShapeType="1"/>
            <a:stCxn id="74" idx="2"/>
            <a:endCxn id="92" idx="0"/>
          </p:cNvCxnSpPr>
          <p:nvPr/>
        </p:nvCxnSpPr>
        <p:spPr bwMode="auto">
          <a:xfrm>
            <a:off x="2918730" y="4357400"/>
            <a:ext cx="7102" cy="2647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5266926" y="4624263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0" name="꺾인 연결선 99"/>
          <p:cNvCxnSpPr>
            <a:cxnSpLocks/>
            <a:stCxn id="98" idx="2"/>
            <a:endCxn id="40" idx="2"/>
          </p:cNvCxnSpPr>
          <p:nvPr/>
        </p:nvCxnSpPr>
        <p:spPr bwMode="auto">
          <a:xfrm rot="5400000" flipH="1">
            <a:off x="2273875" y="1279581"/>
            <a:ext cx="2281596" cy="4855445"/>
          </a:xfrm>
          <a:prstGeom prst="bentConnector3">
            <a:avLst>
              <a:gd name="adj1" fmla="val -5267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5232156" y="4140447"/>
            <a:ext cx="1201564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실패로그 등록</a:t>
            </a:r>
          </a:p>
        </p:txBody>
      </p:sp>
      <p:cxnSp>
        <p:nvCxnSpPr>
          <p:cNvPr id="107" name="AutoShape 16"/>
          <p:cNvCxnSpPr>
            <a:cxnSpLocks noChangeShapeType="1"/>
          </p:cNvCxnSpPr>
          <p:nvPr/>
        </p:nvCxnSpPr>
        <p:spPr bwMode="auto">
          <a:xfrm>
            <a:off x="5832938" y="4358072"/>
            <a:ext cx="0" cy="2724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0724809F-0787-4A68-B50B-8165B66316FC}"/>
              </a:ext>
            </a:extLst>
          </p:cNvPr>
          <p:cNvCxnSpPr>
            <a:cxnSpLocks/>
            <a:stCxn id="106" idx="1"/>
            <a:endCxn id="47" idx="4"/>
          </p:cNvCxnSpPr>
          <p:nvPr/>
        </p:nvCxnSpPr>
        <p:spPr bwMode="auto">
          <a:xfrm rot="10800000">
            <a:off x="4494282" y="3610874"/>
            <a:ext cx="737875" cy="638386"/>
          </a:xfrm>
          <a:prstGeom prst="bentConnector3">
            <a:avLst>
              <a:gd name="adj1" fmla="val 13619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64B3856-2109-4878-9504-70391B8132CF}"/>
              </a:ext>
            </a:extLst>
          </p:cNvPr>
          <p:cNvCxnSpPr>
            <a:cxnSpLocks/>
            <a:stCxn id="92" idx="2"/>
            <a:endCxn id="83" idx="1"/>
          </p:cNvCxnSpPr>
          <p:nvPr/>
        </p:nvCxnSpPr>
        <p:spPr bwMode="auto">
          <a:xfrm rot="16200000" flipH="1">
            <a:off x="2888590" y="4883199"/>
            <a:ext cx="678229" cy="603745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DE46AE9B-8BB2-45BD-8CDA-80F2F917D4AB}"/>
              </a:ext>
            </a:extLst>
          </p:cNvPr>
          <p:cNvCxnSpPr>
            <a:stCxn id="74" idx="0"/>
            <a:endCxn id="47" idx="2"/>
          </p:cNvCxnSpPr>
          <p:nvPr/>
        </p:nvCxnSpPr>
        <p:spPr bwMode="auto">
          <a:xfrm rot="5400000" flipH="1" flipV="1">
            <a:off x="2967776" y="3561828"/>
            <a:ext cx="522688" cy="62078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회원리스트 조회 시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IP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쿠폰 정보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검색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~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연락처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최근접속날짜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추천코드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계좌번호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게시판제재 정보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입출금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(-150,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탈퇴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당일배팅회원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배열검색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최근등록날짜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환전금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수입금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배팅알림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계좌분리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번계좌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등등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API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상태표기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주시회원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관심회원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VIP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악용회원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리스트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1"/>
            <a:ext cx="720080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검색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5D346E4E-D01C-47D3-994A-545B7E924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67530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stCxn id="17" idx="4"/>
            <a:endCxn id="19" idx="1"/>
          </p:cNvCxnSpPr>
          <p:nvPr/>
        </p:nvCxnSpPr>
        <p:spPr bwMode="auto">
          <a:xfrm>
            <a:off x="4953001" y="3007236"/>
            <a:ext cx="64722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9A7DF1CF-ECFA-4073-9E01-9BF83F9BD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914" y="342900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 관리</a:t>
            </a:r>
          </a:p>
        </p:txBody>
      </p: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882" y="383445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머니 관리</a:t>
            </a:r>
          </a:p>
        </p:txBody>
      </p:sp>
      <p:sp>
        <p:nvSpPr>
          <p:cNvPr id="27" name="Text Box 60">
            <a:extLst>
              <a:ext uri="{FF2B5EF4-FFF2-40B4-BE49-F238E27FC236}">
                <a16:creationId xmlns:a16="http://schemas.microsoft.com/office/drawing/2014/main" id="{407057C8-9DBD-444C-818A-449B5C40A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304813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 조회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2E4F123E-E07D-408A-AFDF-507F212CA123}"/>
              </a:ext>
            </a:extLst>
          </p:cNvPr>
          <p:cNvCxnSpPr>
            <a:stCxn id="10" idx="3"/>
            <a:endCxn id="16" idx="1"/>
          </p:cNvCxnSpPr>
          <p:nvPr/>
        </p:nvCxnSpPr>
        <p:spPr bwMode="auto">
          <a:xfrm>
            <a:off x="1601464" y="2385561"/>
            <a:ext cx="830113" cy="14427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1036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1-1. </a:t>
            </a:r>
            <a:r>
              <a:rPr lang="ko-KR" altLang="en-US" sz="1000" b="1" dirty="0"/>
              <a:t>회원 검색 정보 조회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14710" y="234778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요청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3737988" y="436282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3090571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확인</a:t>
            </a:r>
          </a:p>
        </p:txBody>
      </p:sp>
      <p:cxnSp>
        <p:nvCxnSpPr>
          <p:cNvPr id="3" name="꺾인 연결선 2"/>
          <p:cNvCxnSpPr>
            <a:cxnSpLocks/>
            <a:stCxn id="49" idx="2"/>
            <a:endCxn id="85" idx="0"/>
          </p:cNvCxnSpPr>
          <p:nvPr/>
        </p:nvCxnSpPr>
        <p:spPr bwMode="auto">
          <a:xfrm rot="5400000">
            <a:off x="3079935" y="3223883"/>
            <a:ext cx="595399" cy="168248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cxnSpLocks/>
            <a:stCxn id="40" idx="3"/>
            <a:endCxn id="51" idx="1"/>
          </p:cNvCxnSpPr>
          <p:nvPr/>
        </p:nvCxnSpPr>
        <p:spPr bwMode="auto">
          <a:xfrm flipV="1">
            <a:off x="1570410" y="1994031"/>
            <a:ext cx="2079415" cy="46257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3588599" y="502651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로그 등록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666386" y="6021412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01003" y="3899479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3588599" y="5507369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결과 응답</a:t>
            </a:r>
          </a:p>
        </p:txBody>
      </p:sp>
      <p:cxnSp>
        <p:nvCxnSpPr>
          <p:cNvPr id="93" name="AutoShape 16"/>
          <p:cNvCxnSpPr>
            <a:cxnSpLocks noChangeShapeType="1"/>
            <a:stCxn id="74" idx="2"/>
            <a:endCxn id="92" idx="0"/>
          </p:cNvCxnSpPr>
          <p:nvPr/>
        </p:nvCxnSpPr>
        <p:spPr bwMode="auto">
          <a:xfrm>
            <a:off x="4164068" y="5250348"/>
            <a:ext cx="0" cy="25702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64B3856-2109-4878-9504-70391B8132CF}"/>
              </a:ext>
            </a:extLst>
          </p:cNvPr>
          <p:cNvCxnSpPr>
            <a:cxnSpLocks/>
            <a:stCxn id="92" idx="2"/>
            <a:endCxn id="83" idx="0"/>
          </p:cNvCxnSpPr>
          <p:nvPr/>
        </p:nvCxnSpPr>
        <p:spPr bwMode="auto">
          <a:xfrm rot="16200000" flipH="1">
            <a:off x="4019759" y="5875515"/>
            <a:ext cx="290205" cy="1587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 Box 60">
            <a:extLst>
              <a:ext uri="{FF2B5EF4-FFF2-40B4-BE49-F238E27FC236}">
                <a16:creationId xmlns:a16="http://schemas.microsoft.com/office/drawing/2014/main" id="{DFC49BAA-D06C-45FA-97F9-1FC007C8C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825" y="188211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조회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9A272EBF-9CA6-410E-8E91-AEF28D72E893}"/>
              </a:ext>
            </a:extLst>
          </p:cNvPr>
          <p:cNvCxnSpPr>
            <a:stCxn id="51" idx="3"/>
          </p:cNvCxnSpPr>
          <p:nvPr/>
        </p:nvCxnSpPr>
        <p:spPr bwMode="auto">
          <a:xfrm>
            <a:off x="4800763" y="1994031"/>
            <a:ext cx="934130" cy="52467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9" name="AutoShape 49">
            <a:extLst>
              <a:ext uri="{FF2B5EF4-FFF2-40B4-BE49-F238E27FC236}">
                <a16:creationId xmlns:a16="http://schemas.microsoft.com/office/drawing/2014/main" id="{86E56323-3EA6-4B28-B2CD-7B4B75C63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251" y="2335668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</a:t>
            </a:r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10" y="299072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2" y="363683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결과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16200000" flipH="1">
            <a:off x="780630" y="3420280"/>
            <a:ext cx="428483" cy="462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2" y="3429000"/>
            <a:ext cx="1889948" cy="31664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A0831AB5-E40F-43CA-9C00-D1F0DE3DA7C2}"/>
              </a:ext>
            </a:extLst>
          </p:cNvPr>
          <p:cNvCxnSpPr>
            <a:cxnSpLocks/>
            <a:stCxn id="49" idx="2"/>
            <a:endCxn id="82" idx="0"/>
          </p:cNvCxnSpPr>
          <p:nvPr/>
        </p:nvCxnSpPr>
        <p:spPr bwMode="auto">
          <a:xfrm rot="16200000" flipH="1">
            <a:off x="4856516" y="3129789"/>
            <a:ext cx="595399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기본값 셋팅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셋팅</a:t>
            </a:r>
          </a:p>
        </p:txBody>
      </p:sp>
      <p:cxnSp>
        <p:nvCxnSpPr>
          <p:cNvPr id="4110" name="연결선: 꺾임 4109">
            <a:extLst>
              <a:ext uri="{FF2B5EF4-FFF2-40B4-BE49-F238E27FC236}">
                <a16:creationId xmlns:a16="http://schemas.microsoft.com/office/drawing/2014/main" id="{5CA38A17-F043-4F0E-B99E-B22C8F35E731}"/>
              </a:ext>
            </a:extLst>
          </p:cNvPr>
          <p:cNvCxnSpPr>
            <a:stCxn id="85" idx="3"/>
            <a:endCxn id="47" idx="2"/>
          </p:cNvCxnSpPr>
          <p:nvPr/>
        </p:nvCxnSpPr>
        <p:spPr bwMode="auto">
          <a:xfrm>
            <a:off x="3111858" y="4474746"/>
            <a:ext cx="626130" cy="699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2" name="연결선: 꺾임 4111">
            <a:extLst>
              <a:ext uri="{FF2B5EF4-FFF2-40B4-BE49-F238E27FC236}">
                <a16:creationId xmlns:a16="http://schemas.microsoft.com/office/drawing/2014/main" id="{C3D62625-1357-4A4F-A75D-94ECC6237F5B}"/>
              </a:ext>
            </a:extLst>
          </p:cNvPr>
          <p:cNvCxnSpPr>
            <a:stCxn id="82" idx="1"/>
            <a:endCxn id="47" idx="4"/>
          </p:cNvCxnSpPr>
          <p:nvPr/>
        </p:nvCxnSpPr>
        <p:spPr bwMode="auto">
          <a:xfrm rot="10800000" flipV="1">
            <a:off x="4692760" y="4474745"/>
            <a:ext cx="821325" cy="699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6" name="연결선: 꺾임 4115">
            <a:extLst>
              <a:ext uri="{FF2B5EF4-FFF2-40B4-BE49-F238E27FC236}">
                <a16:creationId xmlns:a16="http://schemas.microsoft.com/office/drawing/2014/main" id="{EA348578-7F45-4B6E-8312-B0BBD5FA1A5A}"/>
              </a:ext>
            </a:extLst>
          </p:cNvPr>
          <p:cNvCxnSpPr>
            <a:stCxn id="47" idx="3"/>
            <a:endCxn id="74" idx="0"/>
          </p:cNvCxnSpPr>
          <p:nvPr/>
        </p:nvCxnSpPr>
        <p:spPr bwMode="auto">
          <a:xfrm rot="5400000">
            <a:off x="4039754" y="4850889"/>
            <a:ext cx="299935" cy="5130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id="{D6669E95-AF8C-4388-A97B-F8CA697433C1}"/>
              </a:ext>
            </a:extLst>
          </p:cNvPr>
          <p:cNvCxnSpPr>
            <a:stCxn id="60" idx="0"/>
            <a:endCxn id="59" idx="3"/>
          </p:cNvCxnSpPr>
          <p:nvPr/>
        </p:nvCxnSpPr>
        <p:spPr bwMode="auto">
          <a:xfrm rot="5400000" flipH="1" flipV="1">
            <a:off x="3444444" y="247533"/>
            <a:ext cx="291308" cy="519507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27721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1-2. </a:t>
            </a:r>
            <a:r>
              <a:rPr lang="ko-KR" altLang="en-US" sz="1000" b="1" dirty="0"/>
              <a:t>페이지 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확인</a:t>
            </a:r>
          </a:p>
        </p:txBody>
      </p:sp>
      <p:cxnSp>
        <p:nvCxnSpPr>
          <p:cNvPr id="3" name="꺾인 연결선 2"/>
          <p:cNvCxnSpPr>
            <a:cxnSpLocks/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493173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3" y="316667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5400000">
            <a:off x="717304" y="2884820"/>
            <a:ext cx="561738" cy="19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3" y="2543293"/>
            <a:ext cx="1889947" cy="73219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A0831AB5-E40F-43CA-9C00-D1F0DE3DA7C2}"/>
              </a:ext>
            </a:extLst>
          </p:cNvPr>
          <p:cNvCxnSpPr>
            <a:cxnSpLocks/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기본값 셋팅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셋팅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stCxn id="85" idx="2"/>
            <a:endCxn id="83" idx="1"/>
          </p:cNvCxnSpPr>
          <p:nvPr/>
        </p:nvCxnSpPr>
        <p:spPr bwMode="auto">
          <a:xfrm rot="16200000" flipH="1">
            <a:off x="2901489" y="4221564"/>
            <a:ext cx="453019" cy="1183219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9819562A-4269-4A3D-922C-A4680C6DD521}"/>
              </a:ext>
            </a:extLst>
          </p:cNvPr>
          <p:cNvCxnSpPr>
            <a:stCxn id="82" idx="2"/>
            <a:endCxn id="83" idx="3"/>
          </p:cNvCxnSpPr>
          <p:nvPr/>
        </p:nvCxnSpPr>
        <p:spPr bwMode="auto">
          <a:xfrm rot="5400000">
            <a:off x="5177340" y="4127470"/>
            <a:ext cx="453019" cy="137140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30405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1-3. </a:t>
            </a:r>
            <a:r>
              <a:rPr lang="ko-KR" altLang="en-US" sz="1000" b="1" dirty="0"/>
              <a:t>회원 상세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8941" y="2396728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확인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고유 정보 입력</a:t>
            </a: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0" idx="3"/>
            <a:endCxn id="49" idx="1"/>
          </p:cNvCxnSpPr>
          <p:nvPr/>
        </p:nvCxnSpPr>
        <p:spPr bwMode="auto">
          <a:xfrm>
            <a:off x="1577013" y="2496129"/>
            <a:ext cx="1891928" cy="23902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실패로그 등록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성공 로그 등록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79559" y="4860392"/>
            <a:ext cx="31843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291" y="2361417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C41F53A1-0EDA-4E0F-87E9-8AC17D76B59B}"/>
              </a:ext>
            </a:extLst>
          </p:cNvPr>
          <p:cNvCxnSpPr>
            <a:stCxn id="49" idx="3"/>
            <a:endCxn id="25" idx="2"/>
          </p:cNvCxnSpPr>
          <p:nvPr/>
        </p:nvCxnSpPr>
        <p:spPr bwMode="auto">
          <a:xfrm flipV="1">
            <a:off x="4976736" y="2543292"/>
            <a:ext cx="902555" cy="19186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4D0A0A7C-1168-4679-95C0-C76366856576}"/>
              </a:ext>
            </a:extLst>
          </p:cNvPr>
          <p:cNvCxnSpPr>
            <a:stCxn id="49" idx="2"/>
            <a:endCxn id="85" idx="0"/>
          </p:cNvCxnSpPr>
          <p:nvPr/>
        </p:nvCxnSpPr>
        <p:spPr bwMode="auto">
          <a:xfrm rot="5400000">
            <a:off x="2734993" y="2874981"/>
            <a:ext cx="1289242" cy="168645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381E2BB-C082-46E3-BC34-8DB03A885581}"/>
              </a:ext>
            </a:extLst>
          </p:cNvPr>
          <p:cNvCxnSpPr>
            <a:stCxn id="49" idx="2"/>
            <a:endCxn id="82" idx="0"/>
          </p:cNvCxnSpPr>
          <p:nvPr/>
        </p:nvCxnSpPr>
        <p:spPr bwMode="auto">
          <a:xfrm rot="16200000" flipH="1">
            <a:off x="4511575" y="2784849"/>
            <a:ext cx="1289242" cy="1866714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페이지로 이동 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924931" y="4856888"/>
            <a:ext cx="31794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상세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826765"/>
            <a:ext cx="608579" cy="8644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C4F2129D-94FA-437A-9F29-949C779F702D}"/>
              </a:ext>
            </a:extLst>
          </p:cNvPr>
          <p:cNvCxnSpPr>
            <a:stCxn id="36" idx="2"/>
            <a:endCxn id="83" idx="3"/>
          </p:cNvCxnSpPr>
          <p:nvPr/>
        </p:nvCxnSpPr>
        <p:spPr bwMode="auto">
          <a:xfrm rot="5400000">
            <a:off x="5122717" y="4957674"/>
            <a:ext cx="550968" cy="136011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1301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현재접속자 리스트 조회 시 접속정보와 회원 포인트 및 머니 정보 같이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총판 회원들에게 전체 쪽지를 전송할 수 있음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쪽지 보내기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현재접속자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전체회원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ID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검색하기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150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현재접속자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3" idx="0"/>
          </p:cNvCxnSpPr>
          <p:nvPr/>
        </p:nvCxnSpPr>
        <p:spPr bwMode="auto">
          <a:xfrm rot="16200000" flipH="1">
            <a:off x="798216" y="2183481"/>
            <a:ext cx="395119" cy="558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 Box 92">
            <a:extLst>
              <a:ext uri="{FF2B5EF4-FFF2-40B4-BE49-F238E27FC236}">
                <a16:creationId xmlns:a16="http://schemas.microsoft.com/office/drawing/2014/main" id="{CB84F758-5ECC-4946-9441-11C160933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" y="238383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2"/>
            <a:ext cx="720080" cy="213907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현재접속자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3" name="Text Box 60">
            <a:extLst>
              <a:ext uri="{FF2B5EF4-FFF2-40B4-BE49-F238E27FC236}">
                <a16:creationId xmlns:a16="http://schemas.microsoft.com/office/drawing/2014/main" id="{8F43AABE-112E-4477-87E1-0A53C8A61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</a:t>
            </a: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A2DB2C9C-F555-48CA-87EC-95A876E14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67530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쪽지 관리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3499004D-24C6-4D47-A410-C0994734FE68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 bwMode="auto">
          <a:xfrm flipV="1">
            <a:off x="5313030" y="3463596"/>
            <a:ext cx="287197" cy="36472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40689584-2214-42AB-9B9B-C8E836115F79}"/>
              </a:ext>
            </a:extLst>
          </p:cNvPr>
          <p:cNvCxnSpPr>
            <a:stCxn id="13" idx="2"/>
            <a:endCxn id="16" idx="1"/>
          </p:cNvCxnSpPr>
          <p:nvPr/>
        </p:nvCxnSpPr>
        <p:spPr bwMode="auto">
          <a:xfrm rot="16200000" flipH="1">
            <a:off x="886192" y="2713837"/>
            <a:ext cx="1226856" cy="100210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D7BB558-0CF2-4F8E-B726-CD56FBD76F2A}"/>
              </a:ext>
            </a:extLst>
          </p:cNvPr>
          <p:cNvGrpSpPr/>
          <p:nvPr/>
        </p:nvGrpSpPr>
        <p:grpSpPr>
          <a:xfrm>
            <a:off x="5600227" y="4437112"/>
            <a:ext cx="1262294" cy="1081747"/>
            <a:chOff x="5097016" y="2403852"/>
            <a:chExt cx="1584176" cy="916975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1812CDF-4EFB-4CB4-BAC4-557F6A3432A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5" name="AutoShape 49">
              <a:extLst>
                <a:ext uri="{FF2B5EF4-FFF2-40B4-BE49-F238E27FC236}">
                  <a16:creationId xmlns:a16="http://schemas.microsoft.com/office/drawing/2014/main" id="{48F1F8AC-1FDB-4FC3-83FC-98FBE151D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753923F7-C75A-4DBB-8FAA-0DD33D142A80}"/>
              </a:ext>
            </a:extLst>
          </p:cNvPr>
          <p:cNvCxnSpPr>
            <a:stCxn id="19" idx="2"/>
            <a:endCxn id="22" idx="0"/>
          </p:cNvCxnSpPr>
          <p:nvPr/>
        </p:nvCxnSpPr>
        <p:spPr bwMode="auto">
          <a:xfrm rot="5400000">
            <a:off x="6015053" y="4220790"/>
            <a:ext cx="432643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3C61405-E4E9-44E4-A595-6DEE8245AC47}"/>
              </a:ext>
            </a:extLst>
          </p:cNvPr>
          <p:cNvGrpSpPr/>
          <p:nvPr/>
        </p:nvGrpSpPr>
        <p:grpSpPr>
          <a:xfrm>
            <a:off x="5593877" y="1584345"/>
            <a:ext cx="1262294" cy="1081747"/>
            <a:chOff x="5097016" y="2403852"/>
            <a:chExt cx="1584176" cy="916975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227E404D-3181-4FBA-BEA8-566F078F3ECA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9" name="AutoShape 49">
              <a:extLst>
                <a:ext uri="{FF2B5EF4-FFF2-40B4-BE49-F238E27FC236}">
                  <a16:creationId xmlns:a16="http://schemas.microsoft.com/office/drawing/2014/main" id="{1E5C50DE-1DCF-4B68-A2C4-E0290DD0F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머니정보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5428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2-1. </a:t>
            </a:r>
            <a:r>
              <a:rPr lang="ko-KR" altLang="en-US" sz="1000" b="1" dirty="0"/>
              <a:t>현재접속자 리스트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접속중인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세션 확인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조회 시 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정보도 같이 조회한다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실패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성공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18004" y="4798837"/>
            <a:ext cx="44154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0213" y="436282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4D0A0A7C-1168-4679-95C0-C76366856576}"/>
              </a:ext>
            </a:extLst>
          </p:cNvPr>
          <p:cNvCxnSpPr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381E2BB-C082-46E3-BC34-8DB03A885581}"/>
              </a:ext>
            </a:extLst>
          </p:cNvPr>
          <p:cNvCxnSpPr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실패 로그 등록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863376" y="4795333"/>
            <a:ext cx="44105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페이지 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826765"/>
            <a:ext cx="608579" cy="8644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C4F2129D-94FA-437A-9F29-949C779F702D}"/>
              </a:ext>
            </a:extLst>
          </p:cNvPr>
          <p:cNvCxnSpPr>
            <a:stCxn id="36" idx="2"/>
            <a:endCxn id="83" idx="3"/>
          </p:cNvCxnSpPr>
          <p:nvPr/>
        </p:nvCxnSpPr>
        <p:spPr bwMode="auto">
          <a:xfrm rot="5400000">
            <a:off x="5122717" y="4957674"/>
            <a:ext cx="550968" cy="136011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stCxn id="60" idx="3"/>
            <a:endCxn id="49" idx="1"/>
          </p:cNvCxnSpPr>
          <p:nvPr/>
        </p:nvCxnSpPr>
        <p:spPr bwMode="auto">
          <a:xfrm>
            <a:off x="1577013" y="2496129"/>
            <a:ext cx="1887967" cy="47164"/>
          </a:xfrm>
          <a:prstGeom prst="bentConnector3">
            <a:avLst>
              <a:gd name="adj1" fmla="val 500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4DB27CA1-07A8-456F-A883-07017E7A6AE5}"/>
              </a:ext>
            </a:extLst>
          </p:cNvPr>
          <p:cNvCxnSpPr>
            <a:stCxn id="85" idx="3"/>
            <a:endCxn id="25" idx="2"/>
          </p:cNvCxnSpPr>
          <p:nvPr/>
        </p:nvCxnSpPr>
        <p:spPr bwMode="auto">
          <a:xfrm>
            <a:off x="3111858" y="4471640"/>
            <a:ext cx="728355" cy="730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08404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소속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일반회원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닉네임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비밀번호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비밀번호 확인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이메일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계좌번호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환전비번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환전비번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확인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입출금 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 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로투스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 적용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 적용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낙첨금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적용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회원가입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4" idx="0"/>
          </p:cNvCxnSpPr>
          <p:nvPr/>
        </p:nvCxnSpPr>
        <p:spPr bwMode="auto">
          <a:xfrm rot="5400000">
            <a:off x="807745" y="2171151"/>
            <a:ext cx="367672" cy="280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 Box 92">
            <a:extLst>
              <a:ext uri="{FF2B5EF4-FFF2-40B4-BE49-F238E27FC236}">
                <a16:creationId xmlns:a16="http://schemas.microsoft.com/office/drawing/2014/main" id="{605B1D59-936F-4012-9831-266BEFCE5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330" y="235638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2"/>
            <a:ext cx="720080" cy="213907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3" name="Text Box 60">
            <a:extLst>
              <a:ext uri="{FF2B5EF4-FFF2-40B4-BE49-F238E27FC236}">
                <a16:creationId xmlns:a16="http://schemas.microsoft.com/office/drawing/2014/main" id="{13167493-5D20-4B72-A188-4880C047A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6" y="271730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총판 정보 조회</a:t>
            </a: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ADA9D7EC-2770-4B0D-AEA2-648EBE43F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6" y="233462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</a:t>
            </a:r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2D76ACCE-E981-47EB-B927-94E56D40601A}"/>
              </a:ext>
            </a:extLst>
          </p:cNvPr>
          <p:cNvCxnSpPr>
            <a:stCxn id="16" idx="3"/>
            <a:endCxn id="19" idx="1"/>
          </p:cNvCxnSpPr>
          <p:nvPr/>
        </p:nvCxnSpPr>
        <p:spPr bwMode="auto">
          <a:xfrm flipV="1">
            <a:off x="5313030" y="3463596"/>
            <a:ext cx="287197" cy="36472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9263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2-1. </a:t>
            </a:r>
            <a:r>
              <a:rPr lang="ko-KR" altLang="en-US" sz="1000" b="1" dirty="0"/>
              <a:t>회원관리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회원가입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584618" y="1772816"/>
            <a:ext cx="1507795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조회 시 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정보도 같이 조회한다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폼 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메시지 출력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메시지 출력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79559" y="4860392"/>
            <a:ext cx="31843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711" y="3778182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실패 로그 등록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924931" y="4856888"/>
            <a:ext cx="31794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765210"/>
            <a:ext cx="608579" cy="14800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stCxn id="60" idx="3"/>
            <a:endCxn id="49" idx="1"/>
          </p:cNvCxnSpPr>
          <p:nvPr/>
        </p:nvCxnSpPr>
        <p:spPr bwMode="auto">
          <a:xfrm flipV="1">
            <a:off x="1577013" y="1988968"/>
            <a:ext cx="2007605" cy="50716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Text Box 92">
            <a:extLst>
              <a:ext uri="{FF2B5EF4-FFF2-40B4-BE49-F238E27FC236}">
                <a16:creationId xmlns:a16="http://schemas.microsoft.com/office/drawing/2014/main" id="{490A0245-3C03-4CF0-926D-E10E081AA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94250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입력</a:t>
            </a:r>
          </a:p>
        </p:txBody>
      </p:sp>
      <p:sp>
        <p:nvSpPr>
          <p:cNvPr id="37" name="AutoShape 70">
            <a:extLst>
              <a:ext uri="{FF2B5EF4-FFF2-40B4-BE49-F238E27FC236}">
                <a16:creationId xmlns:a16="http://schemas.microsoft.com/office/drawing/2014/main" id="{9B41BF27-AB8B-4C2E-8DAD-5D8797616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2531" y="2608508"/>
            <a:ext cx="1656407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확인</a:t>
            </a: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4E145BF7-1F5A-4E65-A842-CF76907C5672}"/>
              </a:ext>
            </a:extLst>
          </p:cNvPr>
          <p:cNvCxnSpPr>
            <a:stCxn id="35" idx="3"/>
            <a:endCxn id="37" idx="1"/>
          </p:cNvCxnSpPr>
          <p:nvPr/>
        </p:nvCxnSpPr>
        <p:spPr bwMode="auto">
          <a:xfrm flipV="1">
            <a:off x="1577013" y="2946937"/>
            <a:ext cx="1935518" cy="10438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F6DBDB5D-EA67-491F-991D-15F9D4FC5C8F}"/>
              </a:ext>
            </a:extLst>
          </p:cNvPr>
          <p:cNvCxnSpPr>
            <a:stCxn id="37" idx="2"/>
            <a:endCxn id="25" idx="1"/>
          </p:cNvCxnSpPr>
          <p:nvPr/>
        </p:nvCxnSpPr>
        <p:spPr bwMode="auto">
          <a:xfrm rot="16200000" flipH="1">
            <a:off x="4096008" y="3530092"/>
            <a:ext cx="492817" cy="336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" name="AutoShape 49">
            <a:extLst>
              <a:ext uri="{FF2B5EF4-FFF2-40B4-BE49-F238E27FC236}">
                <a16:creationId xmlns:a16="http://schemas.microsoft.com/office/drawing/2014/main" id="{81C5CA26-12D0-40EF-9743-3DBDD3C5F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1092" y="4437232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AutoShape 49">
            <a:extLst>
              <a:ext uri="{FF2B5EF4-FFF2-40B4-BE49-F238E27FC236}">
                <a16:creationId xmlns:a16="http://schemas.microsoft.com/office/drawing/2014/main" id="{6C10F582-88A6-46F5-A26B-ECBF32D63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1092" y="5038132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EFF08149-4D0D-47D7-B494-31A510A56867}"/>
              </a:ext>
            </a:extLst>
          </p:cNvPr>
          <p:cNvCxnSpPr>
            <a:stCxn id="25" idx="3"/>
            <a:endCxn id="44" idx="1"/>
          </p:cNvCxnSpPr>
          <p:nvPr/>
        </p:nvCxnSpPr>
        <p:spPr bwMode="auto">
          <a:xfrm rot="5400000">
            <a:off x="4193638" y="4286772"/>
            <a:ext cx="295301" cy="561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E938D662-B7EB-436E-BB4C-CC395541A78D}"/>
              </a:ext>
            </a:extLst>
          </p:cNvPr>
          <p:cNvCxnSpPr>
            <a:stCxn id="44" idx="3"/>
            <a:endCxn id="45" idx="1"/>
          </p:cNvCxnSpPr>
          <p:nvPr/>
        </p:nvCxnSpPr>
        <p:spPr bwMode="auto">
          <a:xfrm rot="5400000">
            <a:off x="4219903" y="4919556"/>
            <a:ext cx="237151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AutoShape 49">
            <a:extLst>
              <a:ext uri="{FF2B5EF4-FFF2-40B4-BE49-F238E27FC236}">
                <a16:creationId xmlns:a16="http://schemas.microsoft.com/office/drawing/2014/main" id="{2F5373E7-B200-4533-AF2D-6E28DCE2E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4026" y="2732391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848898F0-0D43-478E-A119-EB6EF46119BC}"/>
              </a:ext>
            </a:extLst>
          </p:cNvPr>
          <p:cNvCxnSpPr>
            <a:stCxn id="25" idx="4"/>
            <a:endCxn id="48" idx="1"/>
          </p:cNvCxnSpPr>
          <p:nvPr/>
        </p:nvCxnSpPr>
        <p:spPr bwMode="auto">
          <a:xfrm flipV="1">
            <a:off x="4821482" y="2732391"/>
            <a:ext cx="1519930" cy="1227666"/>
          </a:xfrm>
          <a:prstGeom prst="bentConnector4">
            <a:avLst>
              <a:gd name="adj1" fmla="val 34296"/>
              <a:gd name="adj2" fmla="val 11862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9410FDD9-33E1-4037-9216-9CC5CA1B1A6A}"/>
              </a:ext>
            </a:extLst>
          </p:cNvPr>
          <p:cNvCxnSpPr>
            <a:stCxn id="37" idx="2"/>
            <a:endCxn id="85" idx="0"/>
          </p:cNvCxnSpPr>
          <p:nvPr/>
        </p:nvCxnSpPr>
        <p:spPr bwMode="auto">
          <a:xfrm rot="5400000">
            <a:off x="2899831" y="2921923"/>
            <a:ext cx="1077462" cy="1804346"/>
          </a:xfrm>
          <a:prstGeom prst="bentConnector3">
            <a:avLst>
              <a:gd name="adj1" fmla="val 18078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FDD1ADD0-ED1B-446E-9E26-3D5D7D7740CA}"/>
              </a:ext>
            </a:extLst>
          </p:cNvPr>
          <p:cNvCxnSpPr>
            <a:stCxn id="37" idx="2"/>
            <a:endCxn id="82" idx="0"/>
          </p:cNvCxnSpPr>
          <p:nvPr/>
        </p:nvCxnSpPr>
        <p:spPr bwMode="auto">
          <a:xfrm rot="16200000" flipH="1">
            <a:off x="4676413" y="2949687"/>
            <a:ext cx="1077462" cy="1748818"/>
          </a:xfrm>
          <a:prstGeom prst="bentConnector3">
            <a:avLst>
              <a:gd name="adj1" fmla="val 17299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7" name="Text Box 60">
            <a:extLst>
              <a:ext uri="{FF2B5EF4-FFF2-40B4-BE49-F238E27FC236}">
                <a16:creationId xmlns:a16="http://schemas.microsoft.com/office/drawing/2014/main" id="{B39DD3D3-288B-47FC-A597-B0906C25D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1930" y="569645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40" name="연결선: 꺾임 39">
            <a:extLst>
              <a:ext uri="{FF2B5EF4-FFF2-40B4-BE49-F238E27FC236}">
                <a16:creationId xmlns:a16="http://schemas.microsoft.com/office/drawing/2014/main" id="{618B0E03-0AC0-4910-87DA-C737EF7703CD}"/>
              </a:ext>
            </a:extLst>
          </p:cNvPr>
          <p:cNvCxnSpPr>
            <a:stCxn id="36" idx="2"/>
            <a:endCxn id="57" idx="0"/>
          </p:cNvCxnSpPr>
          <p:nvPr/>
        </p:nvCxnSpPr>
        <p:spPr bwMode="auto">
          <a:xfrm rot="5400000">
            <a:off x="5910726" y="5528919"/>
            <a:ext cx="334205" cy="858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연결선: 꺾임 46">
            <a:extLst>
              <a:ext uri="{FF2B5EF4-FFF2-40B4-BE49-F238E27FC236}">
                <a16:creationId xmlns:a16="http://schemas.microsoft.com/office/drawing/2014/main" id="{0603DB35-B495-47FC-AF37-2E1DC7C91FDF}"/>
              </a:ext>
            </a:extLst>
          </p:cNvPr>
          <p:cNvCxnSpPr>
            <a:stCxn id="57" idx="1"/>
            <a:endCxn id="83" idx="3"/>
          </p:cNvCxnSpPr>
          <p:nvPr/>
        </p:nvCxnSpPr>
        <p:spPr bwMode="auto">
          <a:xfrm rot="10800000" flipV="1">
            <a:off x="4718146" y="5866818"/>
            <a:ext cx="783785" cy="4639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75F63474-7589-4390-BE39-71119AFA6E2E}"/>
              </a:ext>
            </a:extLst>
          </p:cNvPr>
          <p:cNvCxnSpPr>
            <a:stCxn id="49" idx="2"/>
            <a:endCxn id="35" idx="0"/>
          </p:cNvCxnSpPr>
          <p:nvPr/>
        </p:nvCxnSpPr>
        <p:spPr bwMode="auto">
          <a:xfrm rot="5400000">
            <a:off x="2300147" y="904136"/>
            <a:ext cx="737387" cy="3339353"/>
          </a:xfrm>
          <a:prstGeom prst="bentConnector3">
            <a:avLst>
              <a:gd name="adj1" fmla="val 57964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87093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3-1. </a:t>
            </a:r>
            <a:r>
              <a:rPr lang="ko-KR" altLang="en-US" sz="1000" b="1" dirty="0"/>
              <a:t>회원가입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924" y="2682069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13401" y="273928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99" y="300888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3008888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성공 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052" y="345699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362799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조회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7932" y="362799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페이지 이동</a:t>
            </a:r>
          </a:p>
        </p:txBody>
      </p: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411018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2037379"/>
            <a:ext cx="1507795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</a:t>
            </a: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518BA480-C6DD-411A-90EE-8917CE623565}"/>
              </a:ext>
            </a:extLst>
          </p:cNvPr>
          <p:cNvCxnSpPr>
            <a:stCxn id="33" idx="2"/>
            <a:endCxn id="85" idx="0"/>
          </p:cNvCxnSpPr>
          <p:nvPr/>
        </p:nvCxnSpPr>
        <p:spPr bwMode="auto">
          <a:xfrm rot="5400000">
            <a:off x="3383312" y="2074602"/>
            <a:ext cx="539206" cy="132936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411015C6-E337-445D-97E2-7A6DCA1D882F}"/>
              </a:ext>
            </a:extLst>
          </p:cNvPr>
          <p:cNvCxnSpPr>
            <a:stCxn id="33" idx="2"/>
            <a:endCxn id="82" idx="0"/>
          </p:cNvCxnSpPr>
          <p:nvPr/>
        </p:nvCxnSpPr>
        <p:spPr bwMode="auto">
          <a:xfrm rot="16200000" flipH="1">
            <a:off x="4747131" y="2040149"/>
            <a:ext cx="539205" cy="139827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30EAF05C-A1EE-4880-AB68-42F54DA02626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575449" y="3487575"/>
            <a:ext cx="278372" cy="246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68182E2E-5F29-46FF-80C4-AC04E3691A9C}"/>
              </a:ext>
            </a:extLst>
          </p:cNvPr>
          <p:cNvCxnSpPr>
            <a:stCxn id="85" idx="2"/>
            <a:endCxn id="34" idx="0"/>
          </p:cNvCxnSpPr>
          <p:nvPr/>
        </p:nvCxnSpPr>
        <p:spPr bwMode="auto">
          <a:xfrm rot="5400000">
            <a:off x="2787491" y="3427253"/>
            <a:ext cx="401481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AC7FD6AD-CBDA-448C-A028-EF8A05CFCEB1}"/>
              </a:ext>
            </a:extLst>
          </p:cNvPr>
          <p:cNvCxnSpPr>
            <a:cxnSpLocks/>
            <a:stCxn id="34" idx="3"/>
            <a:endCxn id="25" idx="2"/>
          </p:cNvCxnSpPr>
          <p:nvPr/>
        </p:nvCxnSpPr>
        <p:spPr bwMode="auto">
          <a:xfrm flipV="1">
            <a:off x="3563700" y="3638871"/>
            <a:ext cx="370352" cy="9793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F30BEBC8-3199-46A0-923E-9073C217A640}"/>
              </a:ext>
            </a:extLst>
          </p:cNvPr>
          <p:cNvCxnSpPr>
            <a:cxnSpLocks/>
            <a:stCxn id="25" idx="3"/>
            <a:endCxn id="42" idx="3"/>
          </p:cNvCxnSpPr>
          <p:nvPr/>
        </p:nvCxnSpPr>
        <p:spPr bwMode="auto">
          <a:xfrm rot="5400000">
            <a:off x="3757664" y="3626781"/>
            <a:ext cx="459811" cy="84773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4797152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입력</a:t>
            </a:r>
          </a:p>
        </p:txBody>
      </p:sp>
      <p:sp>
        <p:nvSpPr>
          <p:cNvPr id="57" name="AutoShape 70">
            <a:extLst>
              <a:ext uri="{FF2B5EF4-FFF2-40B4-BE49-F238E27FC236}">
                <a16:creationId xmlns:a16="http://schemas.microsoft.com/office/drawing/2014/main" id="{8EC7F514-0ACD-44E0-9C8C-8A0D6DCC9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443711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확인</a:t>
            </a:r>
          </a:p>
        </p:txBody>
      </p: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3FD83EFB-8E55-4AF9-8662-A20A185DEA58}"/>
              </a:ext>
            </a:extLst>
          </p:cNvPr>
          <p:cNvCxnSpPr>
            <a:stCxn id="56" idx="3"/>
            <a:endCxn id="57" idx="1"/>
          </p:cNvCxnSpPr>
          <p:nvPr/>
        </p:nvCxnSpPr>
        <p:spPr bwMode="auto">
          <a:xfrm flipV="1">
            <a:off x="1577013" y="4775541"/>
            <a:ext cx="1986687" cy="130424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C78A1F83-3F41-4EE9-B23A-C6A6679261BD}"/>
              </a:ext>
            </a:extLst>
          </p:cNvPr>
          <p:cNvCxnSpPr>
            <a:stCxn id="57" idx="3"/>
            <a:endCxn id="63" idx="1"/>
          </p:cNvCxnSpPr>
          <p:nvPr/>
        </p:nvCxnSpPr>
        <p:spPr bwMode="auto">
          <a:xfrm>
            <a:off x="5071495" y="4775541"/>
            <a:ext cx="583690" cy="130423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30799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114822" y="5192163"/>
            <a:ext cx="231664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295379" y="4642769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743" y="596630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CD6F0BEE-678B-438D-BA01-2FE92774636B}"/>
              </a:ext>
            </a:extLst>
          </p:cNvPr>
          <p:cNvCxnSpPr>
            <a:stCxn id="66" idx="2"/>
            <a:endCxn id="71" idx="0"/>
          </p:cNvCxnSpPr>
          <p:nvPr/>
        </p:nvCxnSpPr>
        <p:spPr bwMode="auto">
          <a:xfrm rot="5400000">
            <a:off x="6063644" y="5799298"/>
            <a:ext cx="317578" cy="1644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cxnSp>
        <p:nvCxnSpPr>
          <p:cNvPr id="61" name="연결선: 꺾임 60">
            <a:extLst>
              <a:ext uri="{FF2B5EF4-FFF2-40B4-BE49-F238E27FC236}">
                <a16:creationId xmlns:a16="http://schemas.microsoft.com/office/drawing/2014/main" id="{959C5034-142B-47F8-9B1D-6325DA650042}"/>
              </a:ext>
            </a:extLst>
          </p:cNvPr>
          <p:cNvCxnSpPr>
            <a:stCxn id="71" idx="1"/>
            <a:endCxn id="74" idx="3"/>
          </p:cNvCxnSpPr>
          <p:nvPr/>
        </p:nvCxnSpPr>
        <p:spPr bwMode="auto">
          <a:xfrm rot="10800000" flipV="1">
            <a:off x="4816865" y="6136675"/>
            <a:ext cx="821878" cy="6241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870" y="503248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084" y="5193278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96" name="연결선: 꺾임 4095">
            <a:extLst>
              <a:ext uri="{FF2B5EF4-FFF2-40B4-BE49-F238E27FC236}">
                <a16:creationId xmlns:a16="http://schemas.microsoft.com/office/drawing/2014/main" id="{72AD2863-D4BE-4D4E-8E59-EA90DE3B910B}"/>
              </a:ext>
            </a:extLst>
          </p:cNvPr>
          <p:cNvCxnSpPr>
            <a:cxnSpLocks/>
            <a:stCxn id="93" idx="2"/>
            <a:endCxn id="77" idx="3"/>
          </p:cNvCxnSpPr>
          <p:nvPr/>
        </p:nvCxnSpPr>
        <p:spPr bwMode="auto">
          <a:xfrm rot="10800000">
            <a:off x="3376809" y="5202849"/>
            <a:ext cx="484985" cy="439362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4" name="Text Box 60">
            <a:extLst>
              <a:ext uri="{FF2B5EF4-FFF2-40B4-BE49-F238E27FC236}">
                <a16:creationId xmlns:a16="http://schemas.microsoft.com/office/drawing/2014/main" id="{94D89034-A7F7-473F-973B-9E0D94CAB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231" y="614615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페이지 이동</a:t>
            </a:r>
          </a:p>
        </p:txBody>
      </p:sp>
      <p:cxnSp>
        <p:nvCxnSpPr>
          <p:cNvPr id="4103" name="연결선: 꺾임 4102">
            <a:extLst>
              <a:ext uri="{FF2B5EF4-FFF2-40B4-BE49-F238E27FC236}">
                <a16:creationId xmlns:a16="http://schemas.microsoft.com/office/drawing/2014/main" id="{09F64DD2-D313-4116-99D3-8BF1D796C4C8}"/>
              </a:ext>
            </a:extLst>
          </p:cNvPr>
          <p:cNvCxnSpPr>
            <a:cxnSpLocks/>
            <a:stCxn id="84" idx="3"/>
            <a:endCxn id="74" idx="1"/>
          </p:cNvCxnSpPr>
          <p:nvPr/>
        </p:nvCxnSpPr>
        <p:spPr bwMode="auto">
          <a:xfrm flipV="1">
            <a:off x="3382169" y="6199093"/>
            <a:ext cx="436159" cy="117432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870" y="558122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697337" y="5477218"/>
            <a:ext cx="208004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0" name="연결선: 꺾임 4109">
            <a:extLst>
              <a:ext uri="{FF2B5EF4-FFF2-40B4-BE49-F238E27FC236}">
                <a16:creationId xmlns:a16="http://schemas.microsoft.com/office/drawing/2014/main" id="{24585A8E-D3AE-4932-87A2-A791F2883AF0}"/>
              </a:ext>
            </a:extLst>
          </p:cNvPr>
          <p:cNvCxnSpPr>
            <a:stCxn id="88" idx="2"/>
            <a:endCxn id="84" idx="0"/>
          </p:cNvCxnSpPr>
          <p:nvPr/>
        </p:nvCxnSpPr>
        <p:spPr bwMode="auto">
          <a:xfrm rot="16200000" flipH="1">
            <a:off x="2691918" y="6031375"/>
            <a:ext cx="224202" cy="53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1793" y="546033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112" name="연결선: 꺾임 4111">
            <a:extLst>
              <a:ext uri="{FF2B5EF4-FFF2-40B4-BE49-F238E27FC236}">
                <a16:creationId xmlns:a16="http://schemas.microsoft.com/office/drawing/2014/main" id="{DC08118C-7962-49C1-9B01-9974B9BEF0A6}"/>
              </a:ext>
            </a:extLst>
          </p:cNvPr>
          <p:cNvCxnSpPr>
            <a:stCxn id="57" idx="2"/>
            <a:endCxn id="93" idx="1"/>
          </p:cNvCxnSpPr>
          <p:nvPr/>
        </p:nvCxnSpPr>
        <p:spPr bwMode="auto">
          <a:xfrm rot="16200000" flipH="1">
            <a:off x="4155205" y="5276361"/>
            <a:ext cx="346367" cy="2158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37556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3984" y="1484784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 조회 시 커미션 정보도 같이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 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 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 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(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로투스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 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정산방식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충전방식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배팅방식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낙첨방식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커미션 설정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5" idx="0"/>
          </p:cNvCxnSpPr>
          <p:nvPr/>
        </p:nvCxnSpPr>
        <p:spPr bwMode="auto">
          <a:xfrm rot="5400000">
            <a:off x="828359" y="2150415"/>
            <a:ext cx="326323" cy="29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 Box 92">
            <a:extLst>
              <a:ext uri="{FF2B5EF4-FFF2-40B4-BE49-F238E27FC236}">
                <a16:creationId xmlns:a16="http://schemas.microsoft.com/office/drawing/2014/main" id="{77F873C3-7381-43AA-9CC5-90391A866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08" y="231503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설정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2"/>
            <a:ext cx="884035" cy="1851640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총판커미션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71649" y="3088310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C730985-82AB-4FA7-B876-67ED48ED11F6}"/>
              </a:ext>
            </a:extLst>
          </p:cNvPr>
          <p:cNvGrpSpPr/>
          <p:nvPr/>
        </p:nvGrpSpPr>
        <p:grpSpPr>
          <a:xfrm>
            <a:off x="5582817" y="4653136"/>
            <a:ext cx="1262294" cy="1081747"/>
            <a:chOff x="5097016" y="2403852"/>
            <a:chExt cx="1584176" cy="916975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4BABA81-DC0F-40D8-90EA-B1173348EEFF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3" name="AutoShape 49">
              <a:extLst>
                <a:ext uri="{FF2B5EF4-FFF2-40B4-BE49-F238E27FC236}">
                  <a16:creationId xmlns:a16="http://schemas.microsoft.com/office/drawing/2014/main" id="{ACACD1A2-710D-4397-B29A-C7B414195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FB6FC27C-57A7-4A7D-A96C-6521AA6658CE}"/>
              </a:ext>
            </a:extLst>
          </p:cNvPr>
          <p:cNvCxnSpPr>
            <a:cxnSpLocks/>
            <a:stCxn id="19" idx="2"/>
            <a:endCxn id="22" idx="0"/>
          </p:cNvCxnSpPr>
          <p:nvPr/>
        </p:nvCxnSpPr>
        <p:spPr bwMode="auto">
          <a:xfrm rot="16200000" flipH="1">
            <a:off x="5966841" y="4406012"/>
            <a:ext cx="483079" cy="11168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08BAB7C2-D03B-4F3B-8362-D415F05BF58D}"/>
              </a:ext>
            </a:extLst>
          </p:cNvPr>
          <p:cNvCxnSpPr>
            <a:stCxn id="16" idx="3"/>
            <a:endCxn id="19" idx="1"/>
          </p:cNvCxnSpPr>
          <p:nvPr/>
        </p:nvCxnSpPr>
        <p:spPr bwMode="auto">
          <a:xfrm flipV="1">
            <a:off x="5313030" y="3629184"/>
            <a:ext cx="258619" cy="1991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 Box 60">
            <a:extLst>
              <a:ext uri="{FF2B5EF4-FFF2-40B4-BE49-F238E27FC236}">
                <a16:creationId xmlns:a16="http://schemas.microsoft.com/office/drawing/2014/main" id="{8EEA6B79-1D35-462E-A0C7-F63FF4A18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57401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 조회</a:t>
            </a:r>
          </a:p>
        </p:txBody>
      </p:sp>
      <p:sp>
        <p:nvSpPr>
          <p:cNvPr id="31" name="Text Box 60">
            <a:extLst>
              <a:ext uri="{FF2B5EF4-FFF2-40B4-BE49-F238E27FC236}">
                <a16:creationId xmlns:a16="http://schemas.microsoft.com/office/drawing/2014/main" id="{02900DA1-9920-4DC2-BE32-F765D0810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9496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수정</a:t>
            </a:r>
          </a:p>
        </p:txBody>
      </p:sp>
      <p:sp>
        <p:nvSpPr>
          <p:cNvPr id="32" name="Text Box 60">
            <a:extLst>
              <a:ext uri="{FF2B5EF4-FFF2-40B4-BE49-F238E27FC236}">
                <a16:creationId xmlns:a16="http://schemas.microsoft.com/office/drawing/2014/main" id="{B98AD2E9-BB42-4341-ACAF-70206EB02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29" y="334441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485A616-1D10-4700-960C-1A758F5E989C}"/>
              </a:ext>
            </a:extLst>
          </p:cNvPr>
          <p:cNvGrpSpPr/>
          <p:nvPr/>
        </p:nvGrpSpPr>
        <p:grpSpPr>
          <a:xfrm>
            <a:off x="5571649" y="1664822"/>
            <a:ext cx="1262294" cy="1081747"/>
            <a:chOff x="5097016" y="2403852"/>
            <a:chExt cx="1584176" cy="916975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7522973-8DA7-4A8A-AF79-BC9EAD7FCA7F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3" name="AutoShape 49">
              <a:extLst>
                <a:ext uri="{FF2B5EF4-FFF2-40B4-BE49-F238E27FC236}">
                  <a16:creationId xmlns:a16="http://schemas.microsoft.com/office/drawing/2014/main" id="{C1B71288-05F1-466F-B9A9-0DC6431C5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커미션정보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ECEF447B-C2BD-4E6B-9FF5-FD654B853B2D}"/>
              </a:ext>
            </a:extLst>
          </p:cNvPr>
          <p:cNvCxnSpPr>
            <a:stCxn id="19" idx="0"/>
            <a:endCxn id="28" idx="2"/>
          </p:cNvCxnSpPr>
          <p:nvPr/>
        </p:nvCxnSpPr>
        <p:spPr bwMode="auto">
          <a:xfrm rot="5400000" flipH="1" flipV="1">
            <a:off x="6031926" y="2917440"/>
            <a:ext cx="341741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87140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2311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3-1. </a:t>
            </a:r>
            <a:r>
              <a:rPr lang="ko-KR" altLang="en-US" sz="1000" b="1" dirty="0"/>
              <a:t>회원가입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커미션 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커미션 관리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191510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모듈</a:t>
            </a:r>
          </a:p>
        </p:txBody>
      </p: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" y="368472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입력</a:t>
            </a:r>
          </a:p>
        </p:txBody>
      </p: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437844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049898" y="5257087"/>
            <a:ext cx="361513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985595" y="369886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578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커미션 리스트 출력</a:t>
            </a:r>
          </a:p>
        </p:txBody>
      </p: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473264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수정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519" y="427105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수정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성공 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280804" y="5257749"/>
            <a:ext cx="36873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92" y="2628208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00B9AFC2-C79E-4849-9D84-2559C3C5F878}"/>
              </a:ext>
            </a:extLst>
          </p:cNvPr>
          <p:cNvCxnSpPr>
            <a:cxnSpLocks/>
            <a:stCxn id="33" idx="2"/>
          </p:cNvCxnSpPr>
          <p:nvPr/>
        </p:nvCxnSpPr>
        <p:spPr bwMode="auto">
          <a:xfrm rot="16200000" flipH="1">
            <a:off x="4096089" y="2813467"/>
            <a:ext cx="443020" cy="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 Box 60">
            <a:extLst>
              <a:ext uri="{FF2B5EF4-FFF2-40B4-BE49-F238E27FC236}">
                <a16:creationId xmlns:a16="http://schemas.microsoft.com/office/drawing/2014/main" id="{75FAC8EF-5CA1-4963-B7DC-DC1177C5A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362" y="303495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 출력</a:t>
            </a:r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C4E004D3-1873-4624-867D-82C7C08A22E4}"/>
              </a:ext>
            </a:extLst>
          </p:cNvPr>
          <p:cNvCxnSpPr>
            <a:cxnSpLocks/>
            <a:stCxn id="56" idx="3"/>
            <a:endCxn id="64" idx="1"/>
          </p:cNvCxnSpPr>
          <p:nvPr/>
        </p:nvCxnSpPr>
        <p:spPr bwMode="auto">
          <a:xfrm>
            <a:off x="1570831" y="3793536"/>
            <a:ext cx="1969639" cy="105428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AutoShape 70">
            <a:extLst>
              <a:ext uri="{FF2B5EF4-FFF2-40B4-BE49-F238E27FC236}">
                <a16:creationId xmlns:a16="http://schemas.microsoft.com/office/drawing/2014/main" id="{E07B6E84-A3A7-457F-A175-6E7FFB906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470" y="3560535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확인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5355D691-E083-41BE-BB8E-4F15307259AE}"/>
              </a:ext>
            </a:extLst>
          </p:cNvPr>
          <p:cNvCxnSpPr>
            <a:stCxn id="64" idx="3"/>
            <a:endCxn id="63" idx="0"/>
          </p:cNvCxnSpPr>
          <p:nvPr/>
        </p:nvCxnSpPr>
        <p:spPr bwMode="auto">
          <a:xfrm>
            <a:off x="5048265" y="3898964"/>
            <a:ext cx="1182389" cy="83663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B364125-D25B-422A-9EEA-6F7E8EC08BE7}"/>
              </a:ext>
            </a:extLst>
          </p:cNvPr>
          <p:cNvCxnSpPr>
            <a:stCxn id="62" idx="3"/>
            <a:endCxn id="93" idx="2"/>
          </p:cNvCxnSpPr>
          <p:nvPr/>
        </p:nvCxnSpPr>
        <p:spPr bwMode="auto">
          <a:xfrm flipV="1">
            <a:off x="4871300" y="2810083"/>
            <a:ext cx="808592" cy="33368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AutoShape 49">
            <a:extLst>
              <a:ext uri="{FF2B5EF4-FFF2-40B4-BE49-F238E27FC236}">
                <a16:creationId xmlns:a16="http://schemas.microsoft.com/office/drawing/2014/main" id="{128C9845-478C-4F13-9981-8BDB48043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58" y="461864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D4FBE057-E880-4055-BB85-250DA4849483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109219" y="4425106"/>
            <a:ext cx="381252" cy="58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15064B8-173A-4387-AE34-D4EE19B71888}"/>
              </a:ext>
            </a:extLst>
          </p:cNvPr>
          <p:cNvCxnSpPr>
            <a:stCxn id="72" idx="2"/>
            <a:endCxn id="77" idx="0"/>
          </p:cNvCxnSpPr>
          <p:nvPr/>
        </p:nvCxnSpPr>
        <p:spPr bwMode="auto">
          <a:xfrm rot="10800000">
            <a:off x="2465174" y="4732645"/>
            <a:ext cx="1345985" cy="67874"/>
          </a:xfrm>
          <a:prstGeom prst="bentConnector4">
            <a:avLst>
              <a:gd name="adj1" fmla="val 28623"/>
              <a:gd name="adj2" fmla="val 4368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B49B3BAA-5A70-4B9B-A320-9CDE2F23EFE7}"/>
              </a:ext>
            </a:extLst>
          </p:cNvPr>
          <p:cNvCxnSpPr>
            <a:stCxn id="66" idx="1"/>
            <a:endCxn id="71" idx="3"/>
          </p:cNvCxnSpPr>
          <p:nvPr/>
        </p:nvCxnSpPr>
        <p:spPr bwMode="auto">
          <a:xfrm rot="10800000" flipV="1">
            <a:off x="4929517" y="5608211"/>
            <a:ext cx="725669" cy="427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DF46BCAD-4F8E-4131-972D-57CD108FB278}"/>
              </a:ext>
            </a:extLst>
          </p:cNvPr>
          <p:cNvCxnSpPr>
            <a:stCxn id="88" idx="3"/>
            <a:endCxn id="71" idx="1"/>
          </p:cNvCxnSpPr>
          <p:nvPr/>
        </p:nvCxnSpPr>
        <p:spPr bwMode="auto">
          <a:xfrm>
            <a:off x="3040642" y="5612487"/>
            <a:ext cx="737936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" name="연결선: 꺾임 4096">
            <a:extLst>
              <a:ext uri="{FF2B5EF4-FFF2-40B4-BE49-F238E27FC236}">
                <a16:creationId xmlns:a16="http://schemas.microsoft.com/office/drawing/2014/main" id="{38325709-433D-486D-85AE-A4B254E89321}"/>
              </a:ext>
            </a:extLst>
          </p:cNvPr>
          <p:cNvCxnSpPr>
            <a:stCxn id="71" idx="2"/>
            <a:endCxn id="74" idx="0"/>
          </p:cNvCxnSpPr>
          <p:nvPr/>
        </p:nvCxnSpPr>
        <p:spPr bwMode="auto">
          <a:xfrm rot="5400000">
            <a:off x="4181678" y="5918773"/>
            <a:ext cx="308289" cy="364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25019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닉네임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부여받은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권한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2. </a:t>
            </a:r>
            <a:r>
              <a:rPr lang="ko-KR" altLang="en-US" sz="1000" b="1" dirty="0"/>
              <a:t>권한설정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 정보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관리자 권한정보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89731D4-CE5C-4B86-995F-8FA884EC3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077857"/>
              </p:ext>
            </p:extLst>
          </p:nvPr>
        </p:nvGraphicFramePr>
        <p:xfrm>
          <a:off x="7326936" y="2157104"/>
          <a:ext cx="1231494" cy="406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494">
                  <a:extLst>
                    <a:ext uri="{9D8B030D-6E8A-4147-A177-3AD203B41FA5}">
                      <a16:colId xmlns:a16="http://schemas.microsoft.com/office/drawing/2014/main" val="273998986"/>
                    </a:ext>
                  </a:extLst>
                </a:gridCol>
              </a:tblGrid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회원관리</a:t>
                      </a:r>
                      <a:endParaRPr lang="en-US" altLang="ko-K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5423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현재접속자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71718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회원가입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39764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로그인기록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984881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커미션 설정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09055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게임리스트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824949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미니게임 리스트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687014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미니게임설정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53082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81265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13101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332318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147601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203633"/>
                  </a:ext>
                </a:extLst>
              </a:tr>
              <a:tr h="21152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577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6069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9511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2-1. </a:t>
            </a:r>
            <a:r>
              <a:rPr lang="ko-KR" altLang="en-US" sz="1000" b="1" dirty="0"/>
              <a:t>권한설정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관리자 리스트 수정 및 추가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 시 권한 관리자에 속해 있는 권한 정보 리스트도 같이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입력 및 관리자 추가는 최고 관리자일 때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권한설정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191510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최고 관리자 확인</a:t>
            </a:r>
          </a:p>
        </p:txBody>
      </p: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" y="368472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입력</a:t>
            </a:r>
          </a:p>
        </p:txBody>
      </p: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437844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049898" y="5257087"/>
            <a:ext cx="361513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985595" y="369886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578" y="5442119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</a:t>
            </a:r>
          </a:p>
        </p:txBody>
      </p: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473264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수정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519" y="427105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수정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성공 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280804" y="5257749"/>
            <a:ext cx="36873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3268" y="2192955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00B9AFC2-C79E-4849-9D84-2559C3C5F878}"/>
              </a:ext>
            </a:extLst>
          </p:cNvPr>
          <p:cNvCxnSpPr>
            <a:cxnSpLocks/>
            <a:stCxn id="33" idx="2"/>
          </p:cNvCxnSpPr>
          <p:nvPr/>
        </p:nvCxnSpPr>
        <p:spPr bwMode="auto">
          <a:xfrm rot="16200000" flipH="1">
            <a:off x="4096089" y="2813467"/>
            <a:ext cx="443020" cy="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 Box 60">
            <a:extLst>
              <a:ext uri="{FF2B5EF4-FFF2-40B4-BE49-F238E27FC236}">
                <a16:creationId xmlns:a16="http://schemas.microsoft.com/office/drawing/2014/main" id="{75FAC8EF-5CA1-4963-B7DC-DC1177C5A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362" y="303495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</a:t>
            </a:r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C4E004D3-1873-4624-867D-82C7C08A22E4}"/>
              </a:ext>
            </a:extLst>
          </p:cNvPr>
          <p:cNvCxnSpPr>
            <a:cxnSpLocks/>
            <a:stCxn id="56" idx="3"/>
            <a:endCxn id="64" idx="1"/>
          </p:cNvCxnSpPr>
          <p:nvPr/>
        </p:nvCxnSpPr>
        <p:spPr bwMode="auto">
          <a:xfrm>
            <a:off x="1570831" y="3793536"/>
            <a:ext cx="1969639" cy="105428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AutoShape 70">
            <a:extLst>
              <a:ext uri="{FF2B5EF4-FFF2-40B4-BE49-F238E27FC236}">
                <a16:creationId xmlns:a16="http://schemas.microsoft.com/office/drawing/2014/main" id="{E07B6E84-A3A7-457F-A175-6E7FFB906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470" y="3560535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확인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5355D691-E083-41BE-BB8E-4F15307259AE}"/>
              </a:ext>
            </a:extLst>
          </p:cNvPr>
          <p:cNvCxnSpPr>
            <a:stCxn id="64" idx="3"/>
            <a:endCxn id="63" idx="0"/>
          </p:cNvCxnSpPr>
          <p:nvPr/>
        </p:nvCxnSpPr>
        <p:spPr bwMode="auto">
          <a:xfrm>
            <a:off x="5048265" y="3898964"/>
            <a:ext cx="1182389" cy="83663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B364125-D25B-422A-9EEA-6F7E8EC08BE7}"/>
              </a:ext>
            </a:extLst>
          </p:cNvPr>
          <p:cNvCxnSpPr>
            <a:stCxn id="62" idx="3"/>
            <a:endCxn id="93" idx="2"/>
          </p:cNvCxnSpPr>
          <p:nvPr/>
        </p:nvCxnSpPr>
        <p:spPr bwMode="auto">
          <a:xfrm flipV="1">
            <a:off x="4871300" y="2374830"/>
            <a:ext cx="881968" cy="76893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AutoShape 49">
            <a:extLst>
              <a:ext uri="{FF2B5EF4-FFF2-40B4-BE49-F238E27FC236}">
                <a16:creationId xmlns:a16="http://schemas.microsoft.com/office/drawing/2014/main" id="{128C9845-478C-4F13-9981-8BDB48043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58" y="461864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D4FBE057-E880-4055-BB85-250DA4849483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109219" y="4425106"/>
            <a:ext cx="381252" cy="58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15064B8-173A-4387-AE34-D4EE19B71888}"/>
              </a:ext>
            </a:extLst>
          </p:cNvPr>
          <p:cNvCxnSpPr>
            <a:stCxn id="72" idx="2"/>
            <a:endCxn id="77" idx="0"/>
          </p:cNvCxnSpPr>
          <p:nvPr/>
        </p:nvCxnSpPr>
        <p:spPr bwMode="auto">
          <a:xfrm rot="10800000">
            <a:off x="2465174" y="4732645"/>
            <a:ext cx="1345985" cy="67874"/>
          </a:xfrm>
          <a:prstGeom prst="bentConnector4">
            <a:avLst>
              <a:gd name="adj1" fmla="val 28623"/>
              <a:gd name="adj2" fmla="val 4368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B49B3BAA-5A70-4B9B-A320-9CDE2F23EFE7}"/>
              </a:ext>
            </a:extLst>
          </p:cNvPr>
          <p:cNvCxnSpPr>
            <a:stCxn id="66" idx="1"/>
            <a:endCxn id="71" idx="3"/>
          </p:cNvCxnSpPr>
          <p:nvPr/>
        </p:nvCxnSpPr>
        <p:spPr bwMode="auto">
          <a:xfrm rot="10800000">
            <a:off x="4929517" y="5550932"/>
            <a:ext cx="725669" cy="572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DF46BCAD-4F8E-4131-972D-57CD108FB278}"/>
              </a:ext>
            </a:extLst>
          </p:cNvPr>
          <p:cNvCxnSpPr>
            <a:stCxn id="88" idx="3"/>
            <a:endCxn id="71" idx="1"/>
          </p:cNvCxnSpPr>
          <p:nvPr/>
        </p:nvCxnSpPr>
        <p:spPr bwMode="auto">
          <a:xfrm flipV="1">
            <a:off x="3040642" y="5550932"/>
            <a:ext cx="737936" cy="615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" name="연결선: 꺾임 4096">
            <a:extLst>
              <a:ext uri="{FF2B5EF4-FFF2-40B4-BE49-F238E27FC236}">
                <a16:creationId xmlns:a16="http://schemas.microsoft.com/office/drawing/2014/main" id="{38325709-433D-486D-85AE-A4B254E89321}"/>
              </a:ext>
            </a:extLst>
          </p:cNvPr>
          <p:cNvCxnSpPr>
            <a:stCxn id="71" idx="2"/>
            <a:endCxn id="74" idx="0"/>
          </p:cNvCxnSpPr>
          <p:nvPr/>
        </p:nvCxnSpPr>
        <p:spPr bwMode="auto">
          <a:xfrm rot="5400000">
            <a:off x="4120123" y="5857218"/>
            <a:ext cx="431399" cy="364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AutoShape 49">
            <a:extLst>
              <a:ext uri="{FF2B5EF4-FFF2-40B4-BE49-F238E27FC236}">
                <a16:creationId xmlns:a16="http://schemas.microsoft.com/office/drawing/2014/main" id="{C185C256-8FFC-42EC-84B3-8AEBC7DAC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918" y="286576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 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id="{ED1EB144-9A62-42AC-8BE6-7EF9929DCD6B}"/>
              </a:ext>
            </a:extLst>
          </p:cNvPr>
          <p:cNvCxnSpPr>
            <a:stCxn id="93" idx="3"/>
            <a:endCxn id="39" idx="0"/>
          </p:cNvCxnSpPr>
          <p:nvPr/>
        </p:nvCxnSpPr>
        <p:spPr bwMode="auto">
          <a:xfrm rot="5400000">
            <a:off x="6012324" y="2768684"/>
            <a:ext cx="430310" cy="63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41660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충전 신청 정보와 은행 </a:t>
            </a:r>
            <a:r>
              <a:rPr lang="ko-KR" altLang="en-US" sz="9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리스트를 출력한다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충전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 정보 조회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은행정보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69137" y="1573195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충전신청정보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16200000" flipV="1">
            <a:off x="6031939" y="2767615"/>
            <a:ext cx="267780" cy="4243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 정보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7479533" y="2888126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stCxn id="19" idx="3"/>
            <a:endCxn id="35" idx="1"/>
          </p:cNvCxnSpPr>
          <p:nvPr/>
        </p:nvCxnSpPr>
        <p:spPr bwMode="auto">
          <a:xfrm flipV="1">
            <a:off x="6862521" y="3429000"/>
            <a:ext cx="617012" cy="345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96716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포인트 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최종포인트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포인트 </a:t>
            </a:r>
            <a:r>
              <a:rPr lang="en-US" altLang="ko-KR" sz="1000" b="1" dirty="0"/>
              <a:t>LOG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포인트 정보 조회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90354" y="1553537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포인트정보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5400000" flipH="1" flipV="1">
            <a:off x="5924260" y="2876853"/>
            <a:ext cx="483138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28008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환전 신청 정보와 은행 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리스트를 출력한다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환전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 정보 조회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은행정보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69137" y="1573195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환전신청정보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16200000" flipV="1">
            <a:off x="6031939" y="2767615"/>
            <a:ext cx="267780" cy="4243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 정보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7479533" y="2888126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stCxn id="19" idx="3"/>
            <a:endCxn id="35" idx="1"/>
          </p:cNvCxnSpPr>
          <p:nvPr/>
        </p:nvCxnSpPr>
        <p:spPr bwMode="auto">
          <a:xfrm flipV="1">
            <a:off x="6862521" y="3429000"/>
            <a:ext cx="617012" cy="345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88B71354-4F52-4904-8D94-77D53F29E37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31160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사용머니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최종머니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변경내역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머니 </a:t>
            </a:r>
            <a:r>
              <a:rPr lang="en-US" altLang="ko-KR" sz="1000" b="1" dirty="0"/>
              <a:t>LOG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머니 로그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최근 머니 사용정보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90354" y="1553537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머니사용내역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5400000" flipH="1" flipV="1">
            <a:off x="5924260" y="2876853"/>
            <a:ext cx="483138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9F8F3128-9AB8-4E00-BD57-D50673244829}"/>
              </a:ext>
            </a:extLst>
          </p:cNvPr>
          <p:cNvGrpSpPr/>
          <p:nvPr/>
        </p:nvGrpSpPr>
        <p:grpSpPr>
          <a:xfrm>
            <a:off x="7905328" y="3130621"/>
            <a:ext cx="1350950" cy="1081747"/>
            <a:chOff x="5097016" y="2403852"/>
            <a:chExt cx="1584176" cy="916975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1FAF6906-FB4C-4AF8-8F08-4E86A5D601FA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9" name="AutoShape 49">
              <a:extLst>
                <a:ext uri="{FF2B5EF4-FFF2-40B4-BE49-F238E27FC236}">
                  <a16:creationId xmlns:a16="http://schemas.microsoft.com/office/drawing/2014/main" id="{4EC91A04-87D7-4149-B841-7F10610AF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B01F974-91FC-4852-BCBD-6D5A2A051375}"/>
              </a:ext>
            </a:extLst>
          </p:cNvPr>
          <p:cNvCxnSpPr>
            <a:stCxn id="19" idx="3"/>
            <a:endCxn id="37" idx="1"/>
          </p:cNvCxnSpPr>
          <p:nvPr/>
        </p:nvCxnSpPr>
        <p:spPr bwMode="auto">
          <a:xfrm>
            <a:off x="6841304" y="3659296"/>
            <a:ext cx="1064024" cy="1219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35036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일일 정산 리스트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커미션 정보를 조회 및 계산하여 리스트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충환커미션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충환정산금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수익금액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정산금합계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일일 정산현황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일일 정산현황 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일일정산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방식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 배당금정보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 Box 60">
            <a:extLst>
              <a:ext uri="{FF2B5EF4-FFF2-40B4-BE49-F238E27FC236}">
                <a16:creationId xmlns:a16="http://schemas.microsoft.com/office/drawing/2014/main" id="{6E30810A-C936-4407-8A2C-7FC9D3AB9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113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지급 정보 수정</a:t>
            </a:r>
          </a:p>
        </p:txBody>
      </p:sp>
    </p:spTree>
    <p:extLst>
      <p:ext uri="{BB962C8B-B14F-4D97-AF65-F5344CB8AC3E}">
        <p14:creationId xmlns:p14="http://schemas.microsoft.com/office/powerpoint/2010/main" val="1659941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계좌번호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계좌분리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계좌 리스트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계좌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정보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 Box 60">
            <a:extLst>
              <a:ext uri="{FF2B5EF4-FFF2-40B4-BE49-F238E27FC236}">
                <a16:creationId xmlns:a16="http://schemas.microsoft.com/office/drawing/2014/main" id="{31F10CC4-890F-4BC9-9EB9-0E836C10F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672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정보 수정</a:t>
            </a:r>
          </a:p>
        </p:txBody>
      </p:sp>
    </p:spTree>
    <p:extLst>
      <p:ext uri="{BB962C8B-B14F-4D97-AF65-F5344CB8AC3E}">
        <p14:creationId xmlns:p14="http://schemas.microsoft.com/office/powerpoint/2010/main" val="1005476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가입적용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심사하기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가입바로 이용불가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가입바로 이용가능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 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추천코드 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비공개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모바일 인증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셋팅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회신번호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계좌확인 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항상계좌문의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레벨이상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회이상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충전성공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만원이상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충전성공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계좌뷰어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환전비번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인증뷰어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가입첫충보너스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)10.0%,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매충최대보너스제한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흐름공지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:(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클라이언트에 움직이는 공지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정산방식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수동정산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자동정산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초단위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해외아이피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접속여주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분리용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분리용은 스포츠 전용과 미니게임 전용 분리충전 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스포츠및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미니게임 구분없이 충전가능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스포츠파싱선택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T: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사설스포츠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A: BET365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환전가능시간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180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풀타입배당합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스페셜배당합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실시간배당합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배당에 적용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기본설정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설정 정보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설정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64152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레벨호칭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첫충전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매충전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게시물 작성포인트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댓글포인트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게시물 작성제한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댓글제한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승급포인트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레벨설정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레벨 정보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레벨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728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추가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035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삭제</a:t>
            </a:r>
          </a:p>
        </p:txBody>
      </p:sp>
    </p:spTree>
    <p:extLst>
      <p:ext uri="{BB962C8B-B14F-4D97-AF65-F5344CB8AC3E}">
        <p14:creationId xmlns:p14="http://schemas.microsoft.com/office/powerpoint/2010/main" val="3887327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최대당첨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최대당첨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추천인단폴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배팅금액 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배팅금액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설정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배팅금액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설정 리스트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베팅금액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설정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2AABF86E-2945-4784-A95C-634465D7AA2C}"/>
              </a:ext>
            </a:extLst>
          </p:cNvPr>
          <p:cNvGrpSpPr/>
          <p:nvPr/>
        </p:nvGrpSpPr>
        <p:grpSpPr>
          <a:xfrm>
            <a:off x="5490354" y="4653136"/>
            <a:ext cx="1350950" cy="1081747"/>
            <a:chOff x="5097016" y="2403852"/>
            <a:chExt cx="1584176" cy="91697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C231E32-38A8-4DA3-826A-531D8F208336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8" name="AutoShape 49">
              <a:extLst>
                <a:ext uri="{FF2B5EF4-FFF2-40B4-BE49-F238E27FC236}">
                  <a16:creationId xmlns:a16="http://schemas.microsoft.com/office/drawing/2014/main" id="{C9A73BD5-4F87-4817-B2D1-F018DCCB8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게임타입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D471C578-4121-4E37-AE66-B3A5D30C0980}"/>
              </a:ext>
            </a:extLst>
          </p:cNvPr>
          <p:cNvCxnSpPr>
            <a:stCxn id="19" idx="2"/>
            <a:endCxn id="27" idx="0"/>
          </p:cNvCxnSpPr>
          <p:nvPr/>
        </p:nvCxnSpPr>
        <p:spPr bwMode="auto">
          <a:xfrm rot="5400000">
            <a:off x="5939346" y="4426652"/>
            <a:ext cx="452967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83425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허용기록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어드민</a:t>
            </a:r>
            <a:r>
              <a:rPr lang="ko-KR" altLang="en-US" sz="1000" b="1" dirty="0"/>
              <a:t> 아이피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어드민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아이피정보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089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396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삭제</a:t>
            </a:r>
          </a:p>
        </p:txBody>
      </p:sp>
    </p:spTree>
    <p:extLst>
      <p:ext uri="{BB962C8B-B14F-4D97-AF65-F5344CB8AC3E}">
        <p14:creationId xmlns:p14="http://schemas.microsoft.com/office/powerpoint/2010/main" val="1876364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차단시간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차단 아이피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차단 </a:t>
              </a:r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아이피정보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089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396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삭제</a:t>
            </a:r>
          </a:p>
        </p:txBody>
      </p:sp>
    </p:spTree>
    <p:extLst>
      <p:ext uri="{BB962C8B-B14F-4D97-AF65-F5344CB8AC3E}">
        <p14:creationId xmlns:p14="http://schemas.microsoft.com/office/powerpoint/2010/main" val="395121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조건여부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 이상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출석규정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)1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 이상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출석은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자동으로체크됩니다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.(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경기당일마감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7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28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보상 설정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룰렛쿠폰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배당쿠폰</a:t>
            </a:r>
            <a:r>
              <a:rPr lang="en-US" altLang="ko-KR" sz="9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출석체크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출석체크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888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수정</a:t>
            </a:r>
          </a:p>
        </p:txBody>
      </p:sp>
    </p:spTree>
    <p:extLst>
      <p:ext uri="{BB962C8B-B14F-4D97-AF65-F5344CB8AC3E}">
        <p14:creationId xmlns:p14="http://schemas.microsoft.com/office/powerpoint/2010/main" val="3090301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작성 정보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게시판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작성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작성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게시판 작성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작성 정보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888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</p:spTree>
    <p:extLst>
      <p:ext uri="{BB962C8B-B14F-4D97-AF65-F5344CB8AC3E}">
        <p14:creationId xmlns:p14="http://schemas.microsoft.com/office/powerpoint/2010/main" val="3354926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항목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계좌문의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–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미답변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미답변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답변완료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고객센터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관리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고객센터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888" y="270892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상세조회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D1621F22-ED61-4A59-92D3-0EE09A55F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591" y="314586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검색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6EB1685C-59B2-47CA-B3C4-4C78004F7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9230" y="357301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수정</a:t>
            </a:r>
          </a:p>
        </p:txBody>
      </p:sp>
      <p:sp>
        <p:nvSpPr>
          <p:cNvPr id="26" name="Text Box 60">
            <a:extLst>
              <a:ext uri="{FF2B5EF4-FFF2-40B4-BE49-F238E27FC236}">
                <a16:creationId xmlns:a16="http://schemas.microsoft.com/office/drawing/2014/main" id="{43974F9F-C0C5-49BB-AF3E-514B13B5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769" y="400016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 삭제</a:t>
            </a:r>
          </a:p>
        </p:txBody>
      </p:sp>
    </p:spTree>
    <p:extLst>
      <p:ext uri="{BB962C8B-B14F-4D97-AF65-F5344CB8AC3E}">
        <p14:creationId xmlns:p14="http://schemas.microsoft.com/office/powerpoint/2010/main" val="1873943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 작성 정보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미리보기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이벤트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공지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 작성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공지관리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 작성 정보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43974F9F-C0C5-49BB-AF3E-514B13B5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0854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 구분 정보</a:t>
            </a:r>
          </a:p>
        </p:txBody>
      </p: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13775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파일관리</a:t>
            </a:r>
          </a:p>
        </p:txBody>
      </p:sp>
    </p:spTree>
    <p:extLst>
      <p:ext uri="{BB962C8B-B14F-4D97-AF65-F5344CB8AC3E}">
        <p14:creationId xmlns:p14="http://schemas.microsoft.com/office/powerpoint/2010/main" val="6199362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 작성 정보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미리보기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이벤트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메인 이벤트 등록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이벤트 등록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이벤트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메인이벤트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이벤트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2964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파일관리</a:t>
            </a:r>
          </a:p>
        </p:txBody>
      </p:sp>
    </p:spTree>
    <p:extLst>
      <p:ext uri="{BB962C8B-B14F-4D97-AF65-F5344CB8AC3E}">
        <p14:creationId xmlns:p14="http://schemas.microsoft.com/office/powerpoint/2010/main" val="3836502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베팅규정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 정보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베팅규정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베팅규정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베팅규정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베팅규정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 규정 작성 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2964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 규정 수정</a:t>
            </a:r>
          </a:p>
        </p:txBody>
      </p:sp>
    </p:spTree>
    <p:extLst>
      <p:ext uri="{BB962C8B-B14F-4D97-AF65-F5344CB8AC3E}">
        <p14:creationId xmlns:p14="http://schemas.microsoft.com/office/powerpoint/2010/main" val="1246408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보낸메세지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발송시간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보낸메세지</a:t>
            </a:r>
            <a:r>
              <a:rPr lang="ko-KR" altLang="en-US" sz="1000" b="1" dirty="0"/>
              <a:t>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 메시지 리스트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보낸메세지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보낸메세지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 메시지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2964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 메시지 검색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1744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보낸 메시지 삭제</a:t>
            </a:r>
          </a:p>
        </p:txBody>
      </p:sp>
    </p:spTree>
    <p:extLst>
      <p:ext uri="{BB962C8B-B14F-4D97-AF65-F5344CB8AC3E}">
        <p14:creationId xmlns:p14="http://schemas.microsoft.com/office/powerpoint/2010/main" val="1727694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리스트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검색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공지사항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이벤트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통과실패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~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종료날짜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닉네임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글제목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댓글수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오름차순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자유게시판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게시판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5375886B-965E-4603-A20E-32D10C1A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2964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검색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1744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상세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F1B50B75-4A36-4024-BA5C-0E830DCC0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61069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삭제</a:t>
            </a:r>
          </a:p>
        </p:txBody>
      </p:sp>
    </p:spTree>
    <p:extLst>
      <p:ext uri="{BB962C8B-B14F-4D97-AF65-F5344CB8AC3E}">
        <p14:creationId xmlns:p14="http://schemas.microsoft.com/office/powerpoint/2010/main" val="40604331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조회 시 등록된 파일 조회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오름차순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크기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넓이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높이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위치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팝업효과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좌에서우로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우에서좌로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위에서 아래로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아래서 위로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반시계 방향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시계방향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오른쪽 회전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왼쪽 회전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점핑느낌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왼쪽부터 굴림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오른쪽부터 굴림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모바일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이미지등록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5. </a:t>
            </a:r>
            <a:r>
              <a:rPr lang="ko-KR" altLang="en-US" sz="1000" b="1" dirty="0"/>
              <a:t>정보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팝업창</a:t>
            </a:r>
            <a:r>
              <a:rPr lang="ko-KR" altLang="en-US" sz="1000" b="1" dirty="0"/>
              <a:t>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정보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게시판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게시판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F1B50B75-4A36-4024-BA5C-0E830DCC0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9624" y="329376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팝업창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수정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3BD8B7A1-68CF-43A0-9563-31D0F32EA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1735" y="37901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</p:spTree>
    <p:extLst>
      <p:ext uri="{BB962C8B-B14F-4D97-AF65-F5344CB8AC3E}">
        <p14:creationId xmlns:p14="http://schemas.microsoft.com/office/powerpoint/2010/main" val="13378128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리스트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크로스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스페셜등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배당에 대한 상세설명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배당설정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 설정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고정 보너스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리스트요청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보너스 배당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F1B50B75-4A36-4024-BA5C-0E830DCC0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9624" y="329376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 추가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3BD8B7A1-68CF-43A0-9563-31D0F32EA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1735" y="37901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배당 정보 삭제</a:t>
            </a:r>
          </a:p>
        </p:txBody>
      </p:sp>
    </p:spTree>
    <p:extLst>
      <p:ext uri="{BB962C8B-B14F-4D97-AF65-F5344CB8AC3E}">
        <p14:creationId xmlns:p14="http://schemas.microsoft.com/office/powerpoint/2010/main" val="16251066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설정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금액표기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룰렛</a:t>
            </a:r>
            <a:r>
              <a:rPr lang="ko-KR" altLang="en-US" sz="1000" b="1" dirty="0"/>
              <a:t> 금액관리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금액관리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룰렛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리스트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설정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설정 수정</a:t>
            </a:r>
          </a:p>
        </p:txBody>
      </p:sp>
    </p:spTree>
    <p:extLst>
      <p:ext uri="{BB962C8B-B14F-4D97-AF65-F5344CB8AC3E}">
        <p14:creationId xmlns:p14="http://schemas.microsoft.com/office/powerpoint/2010/main" val="15643619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비활성화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베팅금비율설정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미니게임 마틴관리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 관리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룰렛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리스트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설정리스트 수정</a:t>
            </a:r>
          </a:p>
        </p:txBody>
      </p:sp>
    </p:spTree>
    <p:extLst>
      <p:ext uri="{BB962C8B-B14F-4D97-AF65-F5344CB8AC3E}">
        <p14:creationId xmlns:p14="http://schemas.microsoft.com/office/powerpoint/2010/main" val="5979535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설정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비활성화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베팅금비율설정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알람설정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알람리스트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알람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 항목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058D7902-BBA7-49F2-801B-AE5CB9A9D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23647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FE7E9F10-B4D9-46DA-BB0F-351F41A71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69515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미리듣기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06182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 공지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설정된 점검 공지 내용이 있다면 기존 내용 출력 없다면 설정 메시지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6. </a:t>
            </a:r>
            <a:r>
              <a:rPr lang="ko-KR" altLang="en-US" sz="1000" b="1" dirty="0"/>
              <a:t>특수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점검공지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점검공지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특수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점검공지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점검공지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점검공지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점검공지 수정</a:t>
            </a:r>
          </a:p>
        </p:txBody>
      </p:sp>
    </p:spTree>
    <p:extLst>
      <p:ext uri="{BB962C8B-B14F-4D97-AF65-F5344CB8AC3E}">
        <p14:creationId xmlns:p14="http://schemas.microsoft.com/office/powerpoint/2010/main" val="33347618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리스트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오픈키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베팅요율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7. </a:t>
            </a:r>
            <a:r>
              <a:rPr lang="ko-KR" altLang="en-US" sz="1000" b="1" dirty="0"/>
              <a:t>받치기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받치기 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받치기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받치기 설정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수정</a:t>
            </a:r>
          </a:p>
        </p:txBody>
      </p:sp>
    </p:spTree>
    <p:extLst>
      <p:ext uri="{BB962C8B-B14F-4D97-AF65-F5344CB8AC3E}">
        <p14:creationId xmlns:p14="http://schemas.microsoft.com/office/powerpoint/2010/main" val="24799456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로그 리스트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URL/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호출로그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배팅시간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7. </a:t>
            </a:r>
            <a:r>
              <a:rPr lang="ko-KR" altLang="en-US" sz="1000" b="1" dirty="0"/>
              <a:t>받치기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받치기 로그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로그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받치기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로그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받치기 로그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배팅 로그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설정 삭제</a:t>
            </a:r>
          </a:p>
        </p:txBody>
      </p:sp>
    </p:spTree>
    <p:extLst>
      <p:ext uri="{BB962C8B-B14F-4D97-AF65-F5344CB8AC3E}">
        <p14:creationId xmlns:p14="http://schemas.microsoft.com/office/powerpoint/2010/main" val="23221505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허용여부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배팅금액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당첨금액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당일 배팅금액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당일 당첨금액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7. </a:t>
            </a:r>
            <a:r>
              <a:rPr lang="ko-KR" altLang="en-US" sz="1000" b="1" dirty="0"/>
              <a:t>받치기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받치기 </a:t>
            </a:r>
            <a:r>
              <a:rPr lang="en-US" altLang="ko-KR" sz="1000" b="1" dirty="0"/>
              <a:t>API</a:t>
            </a:r>
            <a:r>
              <a:rPr lang="ko-KR" altLang="en-US" sz="1000" b="1" dirty="0"/>
              <a:t>연동관리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받치기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받치기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API 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연동관리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받치기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API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연동관리 수정</a:t>
            </a:r>
          </a:p>
        </p:txBody>
      </p:sp>
    </p:spTree>
    <p:extLst>
      <p:ext uri="{BB962C8B-B14F-4D97-AF65-F5344CB8AC3E}">
        <p14:creationId xmlns:p14="http://schemas.microsoft.com/office/powerpoint/2010/main" val="20041178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경기마감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경기결과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적용처리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풀세트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스페셜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ok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가상축구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개경주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MGM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홀짝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MGM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바카라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결과불가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파싱가능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파싱불가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시간내림순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시간오름순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금액내림순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금액오른순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베내림순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베오름순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A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T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경기시간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기준점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경기결과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결과상태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경기상태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경기방식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경기타입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파싱상태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결과입력 및 수정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 경기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5479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검색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887457F6-B38C-4206-9998-8480B3CC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23827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경기 수정</a:t>
            </a:r>
          </a:p>
        </p:txBody>
      </p:sp>
    </p:spTree>
    <p:extLst>
      <p:ext uri="{BB962C8B-B14F-4D97-AF65-F5344CB8AC3E}">
        <p14:creationId xmlns:p14="http://schemas.microsoft.com/office/powerpoint/2010/main" val="6929909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리그명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이미지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추가방식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실행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수정버튼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리그추가방식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리그추가방식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리그관리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리그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 리그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DF9BB580-85D7-443D-B1A6-B6A7F14D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0892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검색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887457F6-B38C-4206-9998-8480B3CC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14096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수정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980CCE57-8E01-4E30-B68F-7262EBC9F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1255" y="357301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 추가</a:t>
            </a:r>
          </a:p>
        </p:txBody>
      </p:sp>
      <p:sp>
        <p:nvSpPr>
          <p:cNvPr id="26" name="Text Box 60">
            <a:extLst>
              <a:ext uri="{FF2B5EF4-FFF2-40B4-BE49-F238E27FC236}">
                <a16:creationId xmlns:a16="http://schemas.microsoft.com/office/drawing/2014/main" id="{F423C51E-65DF-4E3E-A807-B7A8EEB91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399783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</p:spTree>
    <p:extLst>
      <p:ext uri="{BB962C8B-B14F-4D97-AF65-F5344CB8AC3E}">
        <p14:creationId xmlns:p14="http://schemas.microsoft.com/office/powerpoint/2010/main" val="19342688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조회 시 해당 미니게임 방식도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사다리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달팽이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다리다리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알라딘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로투스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바카라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바카라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II,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스피드키노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파워사다리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키노사다리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판다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배팅마감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이름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종목및리그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회차및시간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경기결과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결과상태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미니게임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미니게임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 Box 60">
            <a:extLst>
              <a:ext uri="{FF2B5EF4-FFF2-40B4-BE49-F238E27FC236}">
                <a16:creationId xmlns:a16="http://schemas.microsoft.com/office/drawing/2014/main" id="{887457F6-B38C-4206-9998-8480B3CC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0" y="270731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검색</a:t>
            </a:r>
          </a:p>
        </p:txBody>
      </p:sp>
      <p:sp>
        <p:nvSpPr>
          <p:cNvPr id="27" name="Text Box 60">
            <a:extLst>
              <a:ext uri="{FF2B5EF4-FFF2-40B4-BE49-F238E27FC236}">
                <a16:creationId xmlns:a16="http://schemas.microsoft.com/office/drawing/2014/main" id="{453E2E65-D1FD-4062-993D-2A7DD8131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173" y="313936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수정</a:t>
            </a:r>
          </a:p>
        </p:txBody>
      </p:sp>
    </p:spTree>
    <p:extLst>
      <p:ext uri="{BB962C8B-B14F-4D97-AF65-F5344CB8AC3E}">
        <p14:creationId xmlns:p14="http://schemas.microsoft.com/office/powerpoint/2010/main" val="33433777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설정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설정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중복여부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ON,OFF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예상당첨금 상한설정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파워볼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배당설정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미니게임 설정관리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설정관리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미니게임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관리 설정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453E2E65-D1FD-4062-993D-2A7DD8131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80057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미니게임 수정</a:t>
            </a:r>
          </a:p>
        </p:txBody>
      </p:sp>
    </p:spTree>
    <p:extLst>
      <p:ext uri="{BB962C8B-B14F-4D97-AF65-F5344CB8AC3E}">
        <p14:creationId xmlns:p14="http://schemas.microsoft.com/office/powerpoint/2010/main" val="3797073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리스트 조회 시 배팅한 회원 정보와 경기정보 및 회원이 소속된 총판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정보등을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홈팀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기준점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원정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게임결과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적중여부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배팅관리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배팅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배팅내역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 Box 60">
            <a:extLst>
              <a:ext uri="{FF2B5EF4-FFF2-40B4-BE49-F238E27FC236}">
                <a16:creationId xmlns:a16="http://schemas.microsoft.com/office/drawing/2014/main" id="{453E2E65-D1FD-4062-993D-2A7DD8131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0892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 취소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4C7676A8-CBD3-4E42-BFF6-30FEE5436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314109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 상태 조회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1A55758D-44A8-4016-A6E6-083AC294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357099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 관리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7F7656A0-0C64-4A29-A35B-689C6639FED0}"/>
              </a:ext>
            </a:extLst>
          </p:cNvPr>
          <p:cNvGrpSpPr/>
          <p:nvPr/>
        </p:nvGrpSpPr>
        <p:grpSpPr>
          <a:xfrm>
            <a:off x="5528013" y="1591858"/>
            <a:ext cx="1350950" cy="1081747"/>
            <a:chOff x="5097016" y="2403852"/>
            <a:chExt cx="1584176" cy="916975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7883CD-814E-425C-9D5F-F8667668DA5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8" name="AutoShape 49">
              <a:extLst>
                <a:ext uri="{FF2B5EF4-FFF2-40B4-BE49-F238E27FC236}">
                  <a16:creationId xmlns:a16="http://schemas.microsoft.com/office/drawing/2014/main" id="{F473CC81-ADEC-4B75-9EFE-3C735FAE8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B19A92F9-40FE-44B5-B045-24547E7C13E3}"/>
              </a:ext>
            </a:extLst>
          </p:cNvPr>
          <p:cNvCxnSpPr>
            <a:stCxn id="19" idx="0"/>
            <a:endCxn id="26" idx="2"/>
          </p:cNvCxnSpPr>
          <p:nvPr/>
        </p:nvCxnSpPr>
        <p:spPr bwMode="auto">
          <a:xfrm rot="5400000" flipH="1" flipV="1">
            <a:off x="5967359" y="2909735"/>
            <a:ext cx="47225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B200CD9-5214-4451-913E-A95F49E173CB}"/>
              </a:ext>
            </a:extLst>
          </p:cNvPr>
          <p:cNvGrpSpPr/>
          <p:nvPr/>
        </p:nvGrpSpPr>
        <p:grpSpPr>
          <a:xfrm>
            <a:off x="5534364" y="4833147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24C0904-FCCC-415B-A866-EDC3B0740844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C7879F00-C7E0-43C5-86F4-B2C93CBE1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ADEF9FB-9292-47BF-B1D6-71F42757BA66}"/>
              </a:ext>
            </a:extLst>
          </p:cNvPr>
          <p:cNvGrpSpPr/>
          <p:nvPr/>
        </p:nvGrpSpPr>
        <p:grpSpPr>
          <a:xfrm>
            <a:off x="7775772" y="3145864"/>
            <a:ext cx="1350950" cy="1081747"/>
            <a:chOff x="5097016" y="2403852"/>
            <a:chExt cx="1584176" cy="916975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D22B653-E894-449A-A519-77550A316CD7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4" name="AutoShape 49">
              <a:extLst>
                <a:ext uri="{FF2B5EF4-FFF2-40B4-BE49-F238E27FC236}">
                  <a16:creationId xmlns:a16="http://schemas.microsoft.com/office/drawing/2014/main" id="{894B9072-3650-423C-A8DC-180758CBD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5067CBDB-861B-4FDB-B8C3-EAB5489F8FD1}"/>
              </a:ext>
            </a:extLst>
          </p:cNvPr>
          <p:cNvCxnSpPr>
            <a:stCxn id="30" idx="0"/>
            <a:endCxn id="19" idx="2"/>
          </p:cNvCxnSpPr>
          <p:nvPr/>
        </p:nvCxnSpPr>
        <p:spPr bwMode="auto">
          <a:xfrm rot="16200000" flipV="1">
            <a:off x="5903896" y="4527203"/>
            <a:ext cx="605536" cy="635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EA8590D2-B232-4A86-AEE0-80FC3BF072A6}"/>
              </a:ext>
            </a:extLst>
          </p:cNvPr>
          <p:cNvCxnSpPr>
            <a:stCxn id="33" idx="1"/>
            <a:endCxn id="19" idx="3"/>
          </p:cNvCxnSpPr>
          <p:nvPr/>
        </p:nvCxnSpPr>
        <p:spPr bwMode="auto">
          <a:xfrm rot="10800000">
            <a:off x="6878964" y="3686738"/>
            <a:ext cx="89680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490666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 조합설정 리스트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 조합설정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승무패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스포츠조합설정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조합설정 리스트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스포츠조합설정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스포츠조합설정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조합설정 리스트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 Box 60">
            <a:extLst>
              <a:ext uri="{FF2B5EF4-FFF2-40B4-BE49-F238E27FC236}">
                <a16:creationId xmlns:a16="http://schemas.microsoft.com/office/drawing/2014/main" id="{1A55758D-44A8-4016-A6E6-083AC294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1853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조합설정 수정</a:t>
            </a:r>
          </a:p>
        </p:txBody>
      </p:sp>
    </p:spTree>
    <p:extLst>
      <p:ext uri="{BB962C8B-B14F-4D97-AF65-F5344CB8AC3E}">
        <p14:creationId xmlns:p14="http://schemas.microsoft.com/office/powerpoint/2010/main" val="31137518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경기등록 엑셀 폼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엑셀 파일을 이용하여 스포츠 경기를 등록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경기등록</a:t>
            </a:r>
            <a:r>
              <a:rPr lang="en-US" altLang="ko-KR" sz="1000" b="1" dirty="0"/>
              <a:t>-</a:t>
            </a:r>
            <a:r>
              <a:rPr lang="ko-KR" altLang="en-US" sz="1000" b="1" dirty="0"/>
              <a:t>엑셀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경기등록 엑셀 등록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경기등록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경기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관리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 Box 60">
            <a:extLst>
              <a:ext uri="{FF2B5EF4-FFF2-40B4-BE49-F238E27FC236}">
                <a16:creationId xmlns:a16="http://schemas.microsoft.com/office/drawing/2014/main" id="{1A55758D-44A8-4016-A6E6-083AC294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1853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 등록</a:t>
            </a:r>
          </a:p>
        </p:txBody>
      </p:sp>
    </p:spTree>
    <p:extLst>
      <p:ext uri="{BB962C8B-B14F-4D97-AF65-F5344CB8AC3E}">
        <p14:creationId xmlns:p14="http://schemas.microsoft.com/office/powerpoint/2010/main" val="32148194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제외된 키워드들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제외할 키워드 등록 항목들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유의사항 안내문구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자동등록 제외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자동등록 제외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 Box 60">
            <a:extLst>
              <a:ext uri="{FF2B5EF4-FFF2-40B4-BE49-F238E27FC236}">
                <a16:creationId xmlns:a16="http://schemas.microsoft.com/office/drawing/2014/main" id="{1A55758D-44A8-4016-A6E6-083AC294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1853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등록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93943D5B-3F38-4196-85D6-5226AE6F5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316876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자동등록 제외 수정</a:t>
            </a:r>
          </a:p>
        </p:txBody>
      </p:sp>
    </p:spTree>
    <p:extLst>
      <p:ext uri="{BB962C8B-B14F-4D97-AF65-F5344CB8AC3E}">
        <p14:creationId xmlns:p14="http://schemas.microsoft.com/office/powerpoint/2010/main" val="33905382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배팅정산 관리 항목에 대한 조사가 필요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배팅정산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배팅정산 관리 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배팅정산 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배팅정산 관리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997531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리스트 조회 시 종목들에 대한 배팅 정보들도 같이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리스트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이름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총배팅건수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총당첨건수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총낙첨건수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추가방식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실행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종목추가 항목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이미지형식</a:t>
            </a:r>
            <a:r>
              <a:rPr lang="en-US" altLang="ko-KR" sz="9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8. </a:t>
            </a:r>
            <a:r>
              <a:rPr lang="ko-KR" altLang="en-US" sz="1000" b="1" dirty="0"/>
              <a:t>게임관리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종목관리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종목관리 리스트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게임 경기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관리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28013" y="3145864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종목 관리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14984" cy="56831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 Box 60">
            <a:extLst>
              <a:ext uri="{FF2B5EF4-FFF2-40B4-BE49-F238E27FC236}">
                <a16:creationId xmlns:a16="http://schemas.microsoft.com/office/drawing/2014/main" id="{6C6CC113-5ACC-450A-872D-AD78DB041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리스트 조회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8886F9A2-E797-4E27-B83B-B2C85059F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0854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CF9AABE5-83A1-4C87-B28D-DF699108E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07" y="31729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파일관리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BB7ECB1F-981C-499D-A9EC-4D7B88CCB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363738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종목추가</a:t>
            </a:r>
          </a:p>
        </p:txBody>
      </p:sp>
    </p:spTree>
    <p:extLst>
      <p:ext uri="{BB962C8B-B14F-4D97-AF65-F5344CB8AC3E}">
        <p14:creationId xmlns:p14="http://schemas.microsoft.com/office/powerpoint/2010/main" val="4012973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 bwMode="auto">
          <a:xfrm>
            <a:off x="2000672" y="1707352"/>
            <a:ext cx="2152056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기존 </a:t>
            </a:r>
            <a:r>
              <a:rPr kumimoji="1" lang="en-US" altLang="ko-KR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WEBPOS 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활용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8" name="AutoShape 49"/>
          <p:cNvSpPr>
            <a:spLocks noChangeArrowheads="1"/>
          </p:cNvSpPr>
          <p:nvPr/>
        </p:nvSpPr>
        <p:spPr bwMode="auto">
          <a:xfrm>
            <a:off x="3512840" y="2132856"/>
            <a:ext cx="492151" cy="2262377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CMS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3800872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7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본사사용자</a:t>
            </a:r>
          </a:p>
        </p:txBody>
      </p:sp>
      <p:sp>
        <p:nvSpPr>
          <p:cNvPr id="77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</a:t>
            </a:r>
          </a:p>
        </p:txBody>
      </p:sp>
      <p:sp>
        <p:nvSpPr>
          <p:cNvPr id="78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마스터는 브랜드 보안 정책에 따라 공유될 수 있는 항목만 정리하여 새로운 화면으로 구성한다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0" name="Text Box 92"/>
          <p:cNvSpPr txBox="1">
            <a:spLocks noChangeArrowheads="1"/>
          </p:cNvSpPr>
          <p:nvPr/>
        </p:nvSpPr>
        <p:spPr bwMode="auto">
          <a:xfrm>
            <a:off x="513698" y="213736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</a:t>
            </a:r>
          </a:p>
        </p:txBody>
      </p:sp>
      <p:sp>
        <p:nvSpPr>
          <p:cNvPr id="81" name="Text Box 60"/>
          <p:cNvSpPr txBox="1">
            <a:spLocks noChangeArrowheads="1"/>
          </p:cNvSpPr>
          <p:nvPr/>
        </p:nvSpPr>
        <p:spPr bwMode="auto">
          <a:xfrm>
            <a:off x="2216696" y="213285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 마스터 관리</a:t>
            </a:r>
          </a:p>
        </p:txBody>
      </p:sp>
      <p:sp>
        <p:nvSpPr>
          <p:cNvPr id="82" name="AutoShape 32"/>
          <p:cNvSpPr>
            <a:spLocks noChangeArrowheads="1"/>
          </p:cNvSpPr>
          <p:nvPr/>
        </p:nvSpPr>
        <p:spPr bwMode="auto">
          <a:xfrm>
            <a:off x="588226" y="1683551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cxnSp>
        <p:nvCxnSpPr>
          <p:cNvPr id="83" name="AutoShape 16"/>
          <p:cNvCxnSpPr>
            <a:cxnSpLocks noChangeShapeType="1"/>
            <a:stCxn id="80" idx="3"/>
          </p:cNvCxnSpPr>
          <p:nvPr/>
        </p:nvCxnSpPr>
        <p:spPr bwMode="auto">
          <a:xfrm>
            <a:off x="1669398" y="2246176"/>
            <a:ext cx="54729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AutoShape 16"/>
          <p:cNvCxnSpPr>
            <a:cxnSpLocks noChangeShapeType="1"/>
            <a:stCxn id="82" idx="2"/>
            <a:endCxn id="80" idx="0"/>
          </p:cNvCxnSpPr>
          <p:nvPr/>
        </p:nvCxnSpPr>
        <p:spPr bwMode="auto">
          <a:xfrm>
            <a:off x="1087495" y="1899451"/>
            <a:ext cx="4053" cy="237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5" name="그룹 84"/>
          <p:cNvGrpSpPr/>
          <p:nvPr/>
        </p:nvGrpSpPr>
        <p:grpSpPr>
          <a:xfrm>
            <a:off x="5983355" y="2062404"/>
            <a:ext cx="654446" cy="654535"/>
            <a:chOff x="5097016" y="2403852"/>
            <a:chExt cx="1584176" cy="916975"/>
          </a:xfrm>
        </p:grpSpPr>
        <p:sp>
          <p:nvSpPr>
            <p:cNvPr id="86" name="직사각형 85"/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89" name="AutoShape 49"/>
            <p:cNvSpPr>
              <a:spLocks noChangeArrowheads="1"/>
            </p:cNvSpPr>
            <p:nvPr/>
          </p:nvSpPr>
          <p:spPr bwMode="auto">
            <a:xfrm>
              <a:off x="5550499" y="2636912"/>
              <a:ext cx="671336" cy="341982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DD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0" name="Text Box 60"/>
          <p:cNvSpPr txBox="1">
            <a:spLocks noChangeArrowheads="1"/>
          </p:cNvSpPr>
          <p:nvPr/>
        </p:nvSpPr>
        <p:spPr bwMode="auto">
          <a:xfrm>
            <a:off x="2216695" y="249289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 관리</a:t>
            </a:r>
          </a:p>
        </p:txBody>
      </p:sp>
      <p:cxnSp>
        <p:nvCxnSpPr>
          <p:cNvPr id="91" name="꺾인 연결선 90"/>
          <p:cNvCxnSpPr>
            <a:stCxn id="101" idx="3"/>
            <a:endCxn id="90" idx="1"/>
          </p:cNvCxnSpPr>
          <p:nvPr/>
        </p:nvCxnSpPr>
        <p:spPr bwMode="auto">
          <a:xfrm>
            <a:off x="1660680" y="2600108"/>
            <a:ext cx="556015" cy="160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" name="꺾인 연결선 91"/>
          <p:cNvCxnSpPr>
            <a:stCxn id="101" idx="2"/>
            <a:endCxn id="93" idx="1"/>
          </p:cNvCxnSpPr>
          <p:nvPr/>
        </p:nvCxnSpPr>
        <p:spPr bwMode="auto">
          <a:xfrm rot="16200000" flipH="1">
            <a:off x="1524998" y="2266752"/>
            <a:ext cx="252829" cy="1137164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 Box 60"/>
          <p:cNvSpPr txBox="1">
            <a:spLocks noChangeArrowheads="1"/>
          </p:cNvSpPr>
          <p:nvPr/>
        </p:nvSpPr>
        <p:spPr bwMode="auto">
          <a:xfrm>
            <a:off x="2219994" y="285293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영수증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94" name="Text Box 60"/>
          <p:cNvSpPr txBox="1">
            <a:spLocks noChangeArrowheads="1"/>
          </p:cNvSpPr>
          <p:nvPr/>
        </p:nvSpPr>
        <p:spPr bwMode="auto">
          <a:xfrm>
            <a:off x="2233621" y="32357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판매가 관리</a:t>
            </a:r>
          </a:p>
        </p:txBody>
      </p:sp>
      <p:cxnSp>
        <p:nvCxnSpPr>
          <p:cNvPr id="95" name="꺾인 연결선 94"/>
          <p:cNvCxnSpPr>
            <a:cxnSpLocks/>
            <a:endCxn id="86" idx="1"/>
          </p:cNvCxnSpPr>
          <p:nvPr/>
        </p:nvCxnSpPr>
        <p:spPr bwMode="auto">
          <a:xfrm>
            <a:off x="5611409" y="2299367"/>
            <a:ext cx="371946" cy="9030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ysDash"/>
            <a:round/>
            <a:headEnd type="triangle"/>
            <a:tailEnd type="triangle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4050731" y="2236081"/>
            <a:ext cx="3417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EAI</a:t>
            </a:r>
            <a:endParaRPr lang="ko-KR" altLang="en-US" dirty="0"/>
          </a:p>
        </p:txBody>
      </p:sp>
      <p:cxnSp>
        <p:nvCxnSpPr>
          <p:cNvPr id="97" name="꺾인 연결선 96"/>
          <p:cNvCxnSpPr>
            <a:stCxn id="101" idx="2"/>
            <a:endCxn id="98" idx="1"/>
          </p:cNvCxnSpPr>
          <p:nvPr/>
        </p:nvCxnSpPr>
        <p:spPr bwMode="auto">
          <a:xfrm rot="16200000" flipH="1">
            <a:off x="1139553" y="2652196"/>
            <a:ext cx="1043316" cy="11567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2239593" y="364342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101" name="Text Box 92"/>
          <p:cNvSpPr txBox="1">
            <a:spLocks noChangeArrowheads="1"/>
          </p:cNvSpPr>
          <p:nvPr/>
        </p:nvSpPr>
        <p:spPr bwMode="auto">
          <a:xfrm>
            <a:off x="504980" y="249129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점포관리</a:t>
            </a:r>
          </a:p>
        </p:txBody>
      </p: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2216696" y="407547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직원정보 관리</a:t>
            </a:r>
          </a:p>
        </p:txBody>
      </p:sp>
    </p:spTree>
    <p:extLst>
      <p:ext uri="{BB962C8B-B14F-4D97-AF65-F5344CB8AC3E}">
        <p14:creationId xmlns:p14="http://schemas.microsoft.com/office/powerpoint/2010/main" val="80838889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14071</TotalTime>
  <Words>2648</Words>
  <Application>Microsoft Office PowerPoint</Application>
  <PresentationFormat>A4 용지(210x297mm)</PresentationFormat>
  <Paragraphs>921</Paragraphs>
  <Slides>56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56</vt:i4>
      </vt:variant>
    </vt:vector>
  </HeadingPairs>
  <TitlesOfParts>
    <vt:vector size="65" baseType="lpstr">
      <vt:lpstr>HY견고딕</vt:lpstr>
      <vt:lpstr>HY헤드라인M</vt:lpstr>
      <vt:lpstr>가는각진제목체</vt:lpstr>
      <vt:lpstr>굴림</vt:lpstr>
      <vt:lpstr>굴림체</vt:lpstr>
      <vt:lpstr>맑은 고딕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Park Byung Eun</cp:lastModifiedBy>
  <cp:revision>490</cp:revision>
  <dcterms:created xsi:type="dcterms:W3CDTF">2003-01-14T04:25:29Z</dcterms:created>
  <dcterms:modified xsi:type="dcterms:W3CDTF">2019-07-25T09:24:05Z</dcterms:modified>
</cp:coreProperties>
</file>