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8"/>
  </p:notesMasterIdLst>
  <p:handoutMasterIdLst>
    <p:handoutMasterId r:id="rId9"/>
  </p:handoutMasterIdLst>
  <p:sldIdLst>
    <p:sldId id="283" r:id="rId3"/>
    <p:sldId id="284" r:id="rId4"/>
    <p:sldId id="290" r:id="rId5"/>
    <p:sldId id="292" r:id="rId6"/>
    <p:sldId id="291" r:id="rId7"/>
  </p:sldIdLst>
  <p:sldSz cx="9906000" cy="6858000" type="A4"/>
  <p:notesSz cx="6735763" cy="9866313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156">
          <p15:clr>
            <a:srgbClr val="A4A3A4"/>
          </p15:clr>
        </p15:guide>
        <p15:guide id="3" orient="horz" pos="935">
          <p15:clr>
            <a:srgbClr val="A4A3A4"/>
          </p15:clr>
        </p15:guide>
        <p15:guide id="4" orient="horz" pos="754">
          <p15:clr>
            <a:srgbClr val="A4A3A4"/>
          </p15:clr>
        </p15:guide>
        <p15:guide id="5" pos="3120">
          <p15:clr>
            <a:srgbClr val="A4A3A4"/>
          </p15:clr>
        </p15:guide>
        <p15:guide id="6" pos="126">
          <p15:clr>
            <a:srgbClr val="A4A3A4"/>
          </p15:clr>
        </p15:guide>
        <p15:guide id="7" pos="61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00FFFF"/>
    <a:srgbClr val="FFFF99"/>
    <a:srgbClr val="FFFF66"/>
    <a:srgbClr val="FFFFCC"/>
    <a:srgbClr val="99CCFF"/>
    <a:srgbClr val="66CCFF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1230" y="108"/>
      </p:cViewPr>
      <p:guideLst>
        <p:guide orient="horz" pos="2160"/>
        <p:guide orient="horz" pos="4156"/>
        <p:guide orient="horz" pos="935"/>
        <p:guide orient="horz" pos="754"/>
        <p:guide pos="3120"/>
        <p:guide pos="126"/>
        <p:guide pos="6114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2256" y="-11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2748EC85-28FD-47FD-A47B-E8E251F98C8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98837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5325" y="739775"/>
            <a:ext cx="53451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556171D5-AB6C-4219-AA66-E3F4A8400FE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73058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318496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58385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338442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03093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27429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719399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504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41637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2230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607679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99382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63225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53668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130647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121745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54750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129859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830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674375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471559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430029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60470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690" name="Group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5572209"/>
              </p:ext>
            </p:extLst>
          </p:nvPr>
        </p:nvGraphicFramePr>
        <p:xfrm>
          <a:off x="200025" y="506413"/>
          <a:ext cx="9505950" cy="425450"/>
        </p:xfrm>
        <a:graphic>
          <a:graphicData uri="http://schemas.openxmlformats.org/drawingml/2006/table">
            <a:tbl>
              <a:tblPr/>
              <a:tblGrid>
                <a:gridCol w="950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4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94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6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90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프로젝트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TOTOPIA</a:t>
                      </a: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문</a:t>
                      </a:r>
                      <a:b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서</a:t>
                      </a:r>
                      <a:b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명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시스템구성도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작성자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박병은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작업일자</a:t>
                      </a: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2019.07.21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3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 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관리자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문서번호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Version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0.1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4722" name="Rectangle 34"/>
          <p:cNvSpPr>
            <a:spLocks noChangeArrowheads="1"/>
          </p:cNvSpPr>
          <p:nvPr/>
        </p:nvSpPr>
        <p:spPr bwMode="auto">
          <a:xfrm>
            <a:off x="200472" y="1196975"/>
            <a:ext cx="9501188" cy="5327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3" name="Rectangle 35"/>
          <p:cNvSpPr>
            <a:spLocks noChangeArrowheads="1"/>
          </p:cNvSpPr>
          <p:nvPr/>
        </p:nvSpPr>
        <p:spPr bwMode="auto">
          <a:xfrm>
            <a:off x="4737100" y="6599238"/>
            <a:ext cx="3016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fld id="{6724BD92-05DF-415A-8C1A-7188F73A6500}" type="slidenum">
              <a:rPr lang="en-US" altLang="ko-KR">
                <a:solidFill>
                  <a:schemeClr val="tx1"/>
                </a:solidFill>
                <a:latin typeface="Times New Roman" panose="02020603050405020304" pitchFamily="18" charset="0"/>
                <a:ea typeface="가는각진제목체" pitchFamily="18" charset="-127"/>
              </a:rPr>
              <a:pPr algn="ctr" eaLnBrk="1" hangingPunct="1"/>
              <a:t>‹#›</a:t>
            </a:fld>
            <a:endParaRPr lang="en-US" altLang="ko-KR">
              <a:solidFill>
                <a:schemeClr val="tx1"/>
              </a:solidFill>
              <a:latin typeface="Times New Roman" panose="02020603050405020304" pitchFamily="18" charset="0"/>
              <a:ea typeface="가는각진제목체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539" name="Group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172785"/>
              </p:ext>
            </p:extLst>
          </p:nvPr>
        </p:nvGraphicFramePr>
        <p:xfrm>
          <a:off x="3241675" y="3573463"/>
          <a:ext cx="3656013" cy="577850"/>
        </p:xfrm>
        <a:graphic>
          <a:graphicData uri="http://schemas.openxmlformats.org/drawingml/2006/table">
            <a:tbl>
              <a:tblPr/>
              <a:tblGrid>
                <a:gridCol w="1141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문 서 번 호</a:t>
                      </a:r>
                      <a:endParaRPr kumimoji="1" lang="ko-KR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작 성 일 자</a:t>
                      </a:r>
                      <a:endParaRPr kumimoji="1" lang="ko-K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2019.07.21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071" name="Group 23"/>
          <p:cNvGrpSpPr>
            <a:grpSpLocks/>
          </p:cNvGrpSpPr>
          <p:nvPr/>
        </p:nvGrpSpPr>
        <p:grpSpPr bwMode="auto">
          <a:xfrm>
            <a:off x="2198688" y="2196852"/>
            <a:ext cx="5473700" cy="800100"/>
            <a:chOff x="1260" y="250"/>
            <a:chExt cx="3448" cy="504"/>
          </a:xfrm>
        </p:grpSpPr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1306" y="301"/>
              <a:ext cx="3402" cy="453"/>
            </a:xfrm>
            <a:prstGeom prst="rect">
              <a:avLst/>
            </a:prstGeom>
            <a:solidFill>
              <a:srgbClr val="969696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73" name="Rectangle 25"/>
            <p:cNvSpPr>
              <a:spLocks noChangeArrowheads="1"/>
            </p:cNvSpPr>
            <p:nvPr/>
          </p:nvSpPr>
          <p:spPr bwMode="auto">
            <a:xfrm>
              <a:off x="1260" y="250"/>
              <a:ext cx="3402" cy="453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ko-KR" altLang="en-US" sz="2000" b="1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시스템구성도</a:t>
              </a:r>
              <a:endParaRPr lang="en-US" altLang="ko-KR" sz="20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TextBox 1"/>
          <p:cNvSpPr txBox="1"/>
          <p:nvPr/>
        </p:nvSpPr>
        <p:spPr>
          <a:xfrm>
            <a:off x="2196292" y="792287"/>
            <a:ext cx="5551520" cy="64633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TOTOPIA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구축 프로젝트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5" name="Text Box 35"/>
          <p:cNvSpPr txBox="1">
            <a:spLocks noChangeArrowheads="1"/>
          </p:cNvSpPr>
          <p:nvPr/>
        </p:nvSpPr>
        <p:spPr bwMode="auto">
          <a:xfrm>
            <a:off x="3763963" y="860425"/>
            <a:ext cx="2376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&lt;  </a:t>
            </a:r>
            <a:r>
              <a:rPr lang="ko-KR" altLang="en-US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문 서 개 정 이  력 표</a:t>
            </a: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</p:txBody>
      </p:sp>
      <p:graphicFrame>
        <p:nvGraphicFramePr>
          <p:cNvPr id="3166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928528"/>
              </p:ext>
            </p:extLst>
          </p:nvPr>
        </p:nvGraphicFramePr>
        <p:xfrm>
          <a:off x="200025" y="1412776"/>
          <a:ext cx="9505950" cy="5076509"/>
        </p:xfrm>
        <a:graphic>
          <a:graphicData uri="http://schemas.openxmlformats.org/drawingml/2006/table">
            <a:tbl>
              <a:tblPr/>
              <a:tblGrid>
                <a:gridCol w="1690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1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0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73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날짜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작업자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48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V0.1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2019.07.21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최초 작성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박병은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8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2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06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8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사각형 120"/>
          <p:cNvSpPr/>
          <p:nvPr/>
        </p:nvSpPr>
        <p:spPr bwMode="auto">
          <a:xfrm>
            <a:off x="1462472" y="1757224"/>
            <a:ext cx="1440160" cy="4552095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8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23" name="순서도: 자기 디스크 122"/>
          <p:cNvSpPr/>
          <p:nvPr/>
        </p:nvSpPr>
        <p:spPr bwMode="auto">
          <a:xfrm>
            <a:off x="1665881" y="2073678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회원정</a:t>
            </a:r>
            <a:r>
              <a:rPr kumimoji="1" lang="ko-KR" altLang="en-US" sz="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보</a:t>
            </a:r>
          </a:p>
        </p:txBody>
      </p:sp>
      <p:sp>
        <p:nvSpPr>
          <p:cNvPr id="127" name="순서도: 수동 연산 126"/>
          <p:cNvSpPr/>
          <p:nvPr/>
        </p:nvSpPr>
        <p:spPr bwMode="auto">
          <a:xfrm>
            <a:off x="1462472" y="1659195"/>
            <a:ext cx="1440160" cy="187329"/>
          </a:xfrm>
          <a:prstGeom prst="flowChartManualOperation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8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DB Server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2" y="952500"/>
            <a:ext cx="26631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시스템 구성도</a:t>
            </a:r>
          </a:p>
        </p:txBody>
      </p:sp>
      <p:sp>
        <p:nvSpPr>
          <p:cNvPr id="5" name="직사각형 4"/>
          <p:cNvSpPr/>
          <p:nvPr/>
        </p:nvSpPr>
        <p:spPr bwMode="auto">
          <a:xfrm>
            <a:off x="6367584" y="1703764"/>
            <a:ext cx="1656184" cy="4605556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8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6654378" y="1582595"/>
            <a:ext cx="1080000" cy="242337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38100" dir="2700000" sx="101000" sy="101000" algn="tl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5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Backend</a:t>
            </a:r>
            <a:endParaRPr kumimoji="1" lang="ko-KR" altLang="en-US" sz="15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6655819" y="1988840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관리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2" name="꺾인 연결선 231"/>
          <p:cNvCxnSpPr>
            <a:stCxn id="123" idx="4"/>
            <a:endCxn id="48" idx="1"/>
          </p:cNvCxnSpPr>
          <p:nvPr/>
        </p:nvCxnSpPr>
        <p:spPr bwMode="auto">
          <a:xfrm flipV="1">
            <a:off x="2745881" y="2168860"/>
            <a:ext cx="3909938" cy="8483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255" name="TextBox 254"/>
          <p:cNvSpPr txBox="1"/>
          <p:nvPr/>
        </p:nvSpPr>
        <p:spPr>
          <a:xfrm>
            <a:off x="4866844" y="1492581"/>
            <a:ext cx="904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Tx/>
              <a:buChar char="-"/>
            </a:pPr>
            <a:r>
              <a:rPr lang="ko-KR" altLang="en-US" dirty="0"/>
              <a:t>회원리스트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현재 </a:t>
            </a:r>
            <a:r>
              <a:rPr lang="ko-KR" altLang="en-US" dirty="0" err="1"/>
              <a:t>접속자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회원가입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커미션 설정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endParaRPr lang="ko-KR" altLang="en-US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B2F98BE-52E9-481E-900D-725C62AACCEE}"/>
              </a:ext>
            </a:extLst>
          </p:cNvPr>
          <p:cNvSpPr/>
          <p:nvPr/>
        </p:nvSpPr>
        <p:spPr bwMode="auto">
          <a:xfrm>
            <a:off x="6670119" y="2636912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 관리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B66AFD9-63E5-4896-B328-64B4753E135E}"/>
              </a:ext>
            </a:extLst>
          </p:cNvPr>
          <p:cNvSpPr/>
          <p:nvPr/>
        </p:nvSpPr>
        <p:spPr bwMode="auto">
          <a:xfrm>
            <a:off x="6670119" y="3353966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입출금 관리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4B32E56-18AE-46D6-A73A-9EEEFFC8BC98}"/>
              </a:ext>
            </a:extLst>
          </p:cNvPr>
          <p:cNvSpPr/>
          <p:nvPr/>
        </p:nvSpPr>
        <p:spPr bwMode="auto">
          <a:xfrm>
            <a:off x="6659205" y="3932826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관리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8576959-D617-4170-A7DF-F261E124EF5C}"/>
              </a:ext>
            </a:extLst>
          </p:cNvPr>
          <p:cNvSpPr/>
          <p:nvPr/>
        </p:nvSpPr>
        <p:spPr bwMode="auto">
          <a:xfrm>
            <a:off x="6676520" y="4503528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사이트 관리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5B843AD-D05A-41AA-9533-A37AFA1AB37C}"/>
              </a:ext>
            </a:extLst>
          </p:cNvPr>
          <p:cNvSpPr/>
          <p:nvPr/>
        </p:nvSpPr>
        <p:spPr bwMode="auto">
          <a:xfrm>
            <a:off x="6670119" y="5082388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특수 관리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0C446AF-699C-4B79-A47D-4286350CEC5D}"/>
              </a:ext>
            </a:extLst>
          </p:cNvPr>
          <p:cNvSpPr/>
          <p:nvPr/>
        </p:nvSpPr>
        <p:spPr bwMode="auto">
          <a:xfrm>
            <a:off x="6676520" y="5661248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관리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순서도: 자기 디스크 16">
            <a:extLst>
              <a:ext uri="{FF2B5EF4-FFF2-40B4-BE49-F238E27FC236}">
                <a16:creationId xmlns:a16="http://schemas.microsoft.com/office/drawing/2014/main" id="{1D8DB222-BCFE-4D6C-8432-AF75D101290D}"/>
              </a:ext>
            </a:extLst>
          </p:cNvPr>
          <p:cNvSpPr/>
          <p:nvPr/>
        </p:nvSpPr>
        <p:spPr bwMode="auto">
          <a:xfrm>
            <a:off x="1665881" y="2665334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18" name="꺾인 연결선 231">
            <a:extLst>
              <a:ext uri="{FF2B5EF4-FFF2-40B4-BE49-F238E27FC236}">
                <a16:creationId xmlns:a16="http://schemas.microsoft.com/office/drawing/2014/main" id="{85969B39-FC65-47E2-9D3A-0ACEBC645AEC}"/>
              </a:ext>
            </a:extLst>
          </p:cNvPr>
          <p:cNvCxnSpPr/>
          <p:nvPr/>
        </p:nvCxnSpPr>
        <p:spPr bwMode="auto">
          <a:xfrm flipV="1">
            <a:off x="2744440" y="2774513"/>
            <a:ext cx="3909938" cy="8483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A10DDB6-B9D2-4E93-840B-857A25188926}"/>
              </a:ext>
            </a:extLst>
          </p:cNvPr>
          <p:cNvSpPr txBox="1"/>
          <p:nvPr/>
        </p:nvSpPr>
        <p:spPr>
          <a:xfrm>
            <a:off x="3205167" y="1846524"/>
            <a:ext cx="117692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Tx/>
              <a:buChar char="-"/>
            </a:pPr>
            <a:r>
              <a:rPr lang="ko-KR" altLang="en-US" dirty="0"/>
              <a:t>결과 입력 및 수정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스포츠 조합 설정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미니게임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미니게임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엑셀등록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 err="1"/>
              <a:t>베팅내역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정산하기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종목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리그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자동 등록 제외</a:t>
            </a:r>
            <a:endParaRPr lang="en-US" altLang="ko-KR" dirty="0"/>
          </a:p>
        </p:txBody>
      </p:sp>
      <p:sp>
        <p:nvSpPr>
          <p:cNvPr id="20" name="순서도: 자기 디스크 19">
            <a:extLst>
              <a:ext uri="{FF2B5EF4-FFF2-40B4-BE49-F238E27FC236}">
                <a16:creationId xmlns:a16="http://schemas.microsoft.com/office/drawing/2014/main" id="{34B78ADF-230C-47C8-A5C8-18C468BD1B77}"/>
              </a:ext>
            </a:extLst>
          </p:cNvPr>
          <p:cNvSpPr/>
          <p:nvPr/>
        </p:nvSpPr>
        <p:spPr bwMode="auto">
          <a:xfrm>
            <a:off x="1665881" y="3429000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입출금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21" name="꺾인 연결선 231">
            <a:extLst>
              <a:ext uri="{FF2B5EF4-FFF2-40B4-BE49-F238E27FC236}">
                <a16:creationId xmlns:a16="http://schemas.microsoft.com/office/drawing/2014/main" id="{F21E5DE4-C14C-4500-8F37-C85196D89EFB}"/>
              </a:ext>
            </a:extLst>
          </p:cNvPr>
          <p:cNvCxnSpPr/>
          <p:nvPr/>
        </p:nvCxnSpPr>
        <p:spPr bwMode="auto">
          <a:xfrm flipV="1">
            <a:off x="2760181" y="3533986"/>
            <a:ext cx="3909938" cy="8483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A4C2BE5-C3F2-4145-A247-E1DDFF722464}"/>
              </a:ext>
            </a:extLst>
          </p:cNvPr>
          <p:cNvSpPr txBox="1"/>
          <p:nvPr/>
        </p:nvSpPr>
        <p:spPr>
          <a:xfrm>
            <a:off x="5032374" y="2853043"/>
            <a:ext cx="8707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Tx/>
              <a:buChar char="-"/>
            </a:pPr>
            <a:r>
              <a:rPr lang="ko-KR" altLang="en-US" dirty="0"/>
              <a:t>충전관리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환전관리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 err="1"/>
              <a:t>머니로그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포인트로그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일일정산</a:t>
            </a:r>
          </a:p>
        </p:txBody>
      </p:sp>
      <p:sp>
        <p:nvSpPr>
          <p:cNvPr id="23" name="순서도: 자기 디스크 22">
            <a:extLst>
              <a:ext uri="{FF2B5EF4-FFF2-40B4-BE49-F238E27FC236}">
                <a16:creationId xmlns:a16="http://schemas.microsoft.com/office/drawing/2014/main" id="{96C90050-3109-49AE-9DEA-070A92B9BA78}"/>
              </a:ext>
            </a:extLst>
          </p:cNvPr>
          <p:cNvSpPr/>
          <p:nvPr/>
        </p:nvSpPr>
        <p:spPr bwMode="auto">
          <a:xfrm>
            <a:off x="1680181" y="4009711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기본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24" name="꺾인 연결선 231">
            <a:extLst>
              <a:ext uri="{FF2B5EF4-FFF2-40B4-BE49-F238E27FC236}">
                <a16:creationId xmlns:a16="http://schemas.microsoft.com/office/drawing/2014/main" id="{D065AFAD-540C-4439-BF73-9F58107E9E21}"/>
              </a:ext>
            </a:extLst>
          </p:cNvPr>
          <p:cNvCxnSpPr/>
          <p:nvPr/>
        </p:nvCxnSpPr>
        <p:spPr bwMode="auto">
          <a:xfrm flipV="1">
            <a:off x="2766582" y="4113439"/>
            <a:ext cx="3909938" cy="8483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BB1787C-A1A0-4354-9624-C61EB0792BA9}"/>
              </a:ext>
            </a:extLst>
          </p:cNvPr>
          <p:cNvSpPr txBox="1"/>
          <p:nvPr/>
        </p:nvSpPr>
        <p:spPr>
          <a:xfrm>
            <a:off x="3328981" y="3504117"/>
            <a:ext cx="11432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Tx/>
              <a:buChar char="-"/>
            </a:pPr>
            <a:r>
              <a:rPr lang="ko-KR" altLang="en-US" dirty="0"/>
              <a:t>고객센터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보낸 메시지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자유게시판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 err="1"/>
              <a:t>베팅규정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 err="1"/>
              <a:t>팝업창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메인이벤트 등록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공지사항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게시판 작성</a:t>
            </a:r>
          </a:p>
        </p:txBody>
      </p:sp>
      <p:sp>
        <p:nvSpPr>
          <p:cNvPr id="26" name="순서도: 자기 디스크 25">
            <a:extLst>
              <a:ext uri="{FF2B5EF4-FFF2-40B4-BE49-F238E27FC236}">
                <a16:creationId xmlns:a16="http://schemas.microsoft.com/office/drawing/2014/main" id="{190E66E8-9009-4506-94FA-8B275D404304}"/>
              </a:ext>
            </a:extLst>
          </p:cNvPr>
          <p:cNvSpPr/>
          <p:nvPr/>
        </p:nvSpPr>
        <p:spPr bwMode="auto">
          <a:xfrm>
            <a:off x="1686582" y="4598554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27" name="꺾인 연결선 231">
            <a:extLst>
              <a:ext uri="{FF2B5EF4-FFF2-40B4-BE49-F238E27FC236}">
                <a16:creationId xmlns:a16="http://schemas.microsoft.com/office/drawing/2014/main" id="{DA3C7E1C-D0D0-4236-BF75-6FE013FC553D}"/>
              </a:ext>
            </a:extLst>
          </p:cNvPr>
          <p:cNvCxnSpPr/>
          <p:nvPr/>
        </p:nvCxnSpPr>
        <p:spPr bwMode="auto">
          <a:xfrm flipV="1">
            <a:off x="2766582" y="4702504"/>
            <a:ext cx="3909938" cy="8483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017DD6D-817E-44C7-AB4B-D433F40A75D5}"/>
              </a:ext>
            </a:extLst>
          </p:cNvPr>
          <p:cNvSpPr txBox="1"/>
          <p:nvPr/>
        </p:nvSpPr>
        <p:spPr>
          <a:xfrm>
            <a:off x="5105866" y="4070688"/>
            <a:ext cx="124585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Tx/>
              <a:buChar char="-"/>
            </a:pPr>
            <a:r>
              <a:rPr lang="ko-KR" altLang="en-US" dirty="0"/>
              <a:t>기본 설정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계좌분리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출석관리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 err="1"/>
              <a:t>베팅금액</a:t>
            </a:r>
            <a:r>
              <a:rPr lang="ko-KR" altLang="en-US" dirty="0"/>
              <a:t> 설정관리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차단아이피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 err="1"/>
              <a:t>어드민</a:t>
            </a:r>
            <a:r>
              <a:rPr lang="ko-KR" altLang="en-US" dirty="0"/>
              <a:t> 아이피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레벨설정관리</a:t>
            </a:r>
            <a:endParaRPr lang="en-US" altLang="ko-KR" dirty="0"/>
          </a:p>
        </p:txBody>
      </p:sp>
      <p:sp>
        <p:nvSpPr>
          <p:cNvPr id="29" name="순서도: 자기 디스크 28">
            <a:extLst>
              <a:ext uri="{FF2B5EF4-FFF2-40B4-BE49-F238E27FC236}">
                <a16:creationId xmlns:a16="http://schemas.microsoft.com/office/drawing/2014/main" id="{AA9771FE-7488-470B-AA9E-16924B0F59CD}"/>
              </a:ext>
            </a:extLst>
          </p:cNvPr>
          <p:cNvSpPr/>
          <p:nvPr/>
        </p:nvSpPr>
        <p:spPr bwMode="auto">
          <a:xfrm>
            <a:off x="1686582" y="5187397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30" name="꺾인 연결선 231">
            <a:extLst>
              <a:ext uri="{FF2B5EF4-FFF2-40B4-BE49-F238E27FC236}">
                <a16:creationId xmlns:a16="http://schemas.microsoft.com/office/drawing/2014/main" id="{D931B755-7728-4DBA-8C2D-669D84718EBF}"/>
              </a:ext>
            </a:extLst>
          </p:cNvPr>
          <p:cNvCxnSpPr/>
          <p:nvPr/>
        </p:nvCxnSpPr>
        <p:spPr bwMode="auto">
          <a:xfrm flipV="1">
            <a:off x="2766582" y="5274569"/>
            <a:ext cx="3909938" cy="8483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AB40A6D3-489E-465D-9898-2D63C288B829}"/>
              </a:ext>
            </a:extLst>
          </p:cNvPr>
          <p:cNvSpPr txBox="1"/>
          <p:nvPr/>
        </p:nvSpPr>
        <p:spPr>
          <a:xfrm>
            <a:off x="3277685" y="4785354"/>
            <a:ext cx="12458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Tx/>
              <a:buChar char="-"/>
            </a:pPr>
            <a:r>
              <a:rPr lang="ko-KR" altLang="en-US" dirty="0" err="1"/>
              <a:t>룰렛</a:t>
            </a:r>
            <a:r>
              <a:rPr lang="ko-KR" altLang="en-US" dirty="0"/>
              <a:t> 쿠폰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고정 보너스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미니게임 마틴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 err="1"/>
              <a:t>알람설정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점검공지 관리</a:t>
            </a:r>
            <a:endParaRPr lang="en-US" altLang="ko-KR" dirty="0"/>
          </a:p>
        </p:txBody>
      </p:sp>
      <p:sp>
        <p:nvSpPr>
          <p:cNvPr id="32" name="순서도: 자기 디스크 31">
            <a:extLst>
              <a:ext uri="{FF2B5EF4-FFF2-40B4-BE49-F238E27FC236}">
                <a16:creationId xmlns:a16="http://schemas.microsoft.com/office/drawing/2014/main" id="{56E45B02-8C4E-4AAD-86FD-7B8D8A659811}"/>
              </a:ext>
            </a:extLst>
          </p:cNvPr>
          <p:cNvSpPr/>
          <p:nvPr/>
        </p:nvSpPr>
        <p:spPr bwMode="auto">
          <a:xfrm>
            <a:off x="1680181" y="5725480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33" name="꺾인 연결선 231">
            <a:extLst>
              <a:ext uri="{FF2B5EF4-FFF2-40B4-BE49-F238E27FC236}">
                <a16:creationId xmlns:a16="http://schemas.microsoft.com/office/drawing/2014/main" id="{87D5C09E-AC54-49C4-8190-C7E40AF2377D}"/>
              </a:ext>
            </a:extLst>
          </p:cNvPr>
          <p:cNvCxnSpPr/>
          <p:nvPr/>
        </p:nvCxnSpPr>
        <p:spPr bwMode="auto">
          <a:xfrm flipV="1">
            <a:off x="2760181" y="5809215"/>
            <a:ext cx="3909938" cy="8483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2E560380-A2FC-47B2-8566-63F9331F6B83}"/>
              </a:ext>
            </a:extLst>
          </p:cNvPr>
          <p:cNvSpPr txBox="1"/>
          <p:nvPr/>
        </p:nvSpPr>
        <p:spPr>
          <a:xfrm>
            <a:off x="5105866" y="5497691"/>
            <a:ext cx="90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Tx/>
              <a:buChar char="-"/>
            </a:pPr>
            <a:r>
              <a:rPr lang="ko-KR" altLang="en-US" dirty="0"/>
              <a:t>받치기 설정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받치기 로그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받치기 </a:t>
            </a:r>
            <a:r>
              <a:rPr lang="en-US" altLang="ko-KR" dirty="0"/>
              <a:t>API</a:t>
            </a:r>
          </a:p>
        </p:txBody>
      </p:sp>
    </p:spTree>
    <p:extLst>
      <p:ext uri="{BB962C8B-B14F-4D97-AF65-F5344CB8AC3E}">
        <p14:creationId xmlns:p14="http://schemas.microsoft.com/office/powerpoint/2010/main" val="2686933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사각형 120"/>
          <p:cNvSpPr/>
          <p:nvPr/>
        </p:nvSpPr>
        <p:spPr bwMode="auto">
          <a:xfrm>
            <a:off x="1462472" y="1757224"/>
            <a:ext cx="1440160" cy="4552095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8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23" name="순서도: 자기 디스크 122"/>
          <p:cNvSpPr/>
          <p:nvPr/>
        </p:nvSpPr>
        <p:spPr bwMode="auto">
          <a:xfrm>
            <a:off x="1665881" y="2073678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회원정</a:t>
            </a:r>
            <a:r>
              <a:rPr kumimoji="1" lang="ko-KR" altLang="en-US" sz="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보</a:t>
            </a:r>
          </a:p>
        </p:txBody>
      </p:sp>
      <p:sp>
        <p:nvSpPr>
          <p:cNvPr id="127" name="순서도: 수동 연산 126"/>
          <p:cNvSpPr/>
          <p:nvPr/>
        </p:nvSpPr>
        <p:spPr bwMode="auto">
          <a:xfrm>
            <a:off x="1462472" y="1659195"/>
            <a:ext cx="1440160" cy="187329"/>
          </a:xfrm>
          <a:prstGeom prst="flowChartManualOperation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8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DB Server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2" y="952500"/>
            <a:ext cx="26631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회원 관리 </a:t>
            </a:r>
            <a:r>
              <a:rPr lang="en-US" altLang="ko-KR" sz="1000" b="1" dirty="0"/>
              <a:t>- </a:t>
            </a:r>
            <a:r>
              <a:rPr lang="ko-KR" altLang="en-US" sz="1000" b="1" dirty="0"/>
              <a:t>리스트</a:t>
            </a:r>
          </a:p>
        </p:txBody>
      </p:sp>
      <p:sp>
        <p:nvSpPr>
          <p:cNvPr id="5" name="직사각형 4"/>
          <p:cNvSpPr/>
          <p:nvPr/>
        </p:nvSpPr>
        <p:spPr bwMode="auto">
          <a:xfrm>
            <a:off x="6367584" y="1703764"/>
            <a:ext cx="1656184" cy="4605556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8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6654378" y="1582595"/>
            <a:ext cx="1080000" cy="242337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38100" dir="2700000" sx="101000" sy="101000" algn="tl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5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Backend</a:t>
            </a:r>
            <a:endParaRPr kumimoji="1" lang="ko-KR" altLang="en-US" sz="15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2" name="꺾인 연결선 231"/>
          <p:cNvCxnSpPr>
            <a:cxnSpLocks/>
          </p:cNvCxnSpPr>
          <p:nvPr/>
        </p:nvCxnSpPr>
        <p:spPr bwMode="auto">
          <a:xfrm flipV="1">
            <a:off x="2745881" y="1752859"/>
            <a:ext cx="1405933" cy="500839"/>
          </a:xfrm>
          <a:prstGeom prst="bentConnector3">
            <a:avLst>
              <a:gd name="adj1" fmla="val 3568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0421323-433C-47FA-8535-BAA076A693EB}"/>
              </a:ext>
            </a:extLst>
          </p:cNvPr>
          <p:cNvSpPr/>
          <p:nvPr/>
        </p:nvSpPr>
        <p:spPr bwMode="auto">
          <a:xfrm>
            <a:off x="6655819" y="1988840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F4625485-F6DA-4D02-AD81-0298B8132C1D}"/>
              </a:ext>
            </a:extLst>
          </p:cNvPr>
          <p:cNvSpPr/>
          <p:nvPr/>
        </p:nvSpPr>
        <p:spPr bwMode="auto">
          <a:xfrm>
            <a:off x="6654378" y="2630067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sz="1000" dirty="0" err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58CBCDF-12AB-4F07-A0CA-172455578B5B}"/>
              </a:ext>
            </a:extLst>
          </p:cNvPr>
          <p:cNvSpPr/>
          <p:nvPr/>
        </p:nvSpPr>
        <p:spPr bwMode="auto">
          <a:xfrm>
            <a:off x="6652354" y="3841298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D5570FAB-341F-4D32-8AFA-34FA32A0A435}"/>
              </a:ext>
            </a:extLst>
          </p:cNvPr>
          <p:cNvSpPr/>
          <p:nvPr/>
        </p:nvSpPr>
        <p:spPr bwMode="auto">
          <a:xfrm>
            <a:off x="6652354" y="5009463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설정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96F5AD3-83A4-4069-AD93-277A8B4A432D}"/>
              </a:ext>
            </a:extLst>
          </p:cNvPr>
          <p:cNvSpPr txBox="1"/>
          <p:nvPr/>
        </p:nvSpPr>
        <p:spPr>
          <a:xfrm>
            <a:off x="4151814" y="1659195"/>
            <a:ext cx="10743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Tx/>
              <a:buChar char="-"/>
            </a:pPr>
            <a:r>
              <a:rPr lang="ko-KR" altLang="en-US" dirty="0"/>
              <a:t>검색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총 회원 수 조회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상세 정보 조회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머니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포인트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endParaRPr lang="ko-KR" altLang="en-US" dirty="0"/>
          </a:p>
        </p:txBody>
      </p:sp>
      <p:sp>
        <p:nvSpPr>
          <p:cNvPr id="41" name="순서도: 자기 디스크 40">
            <a:extLst>
              <a:ext uri="{FF2B5EF4-FFF2-40B4-BE49-F238E27FC236}">
                <a16:creationId xmlns:a16="http://schemas.microsoft.com/office/drawing/2014/main" id="{1FC8C047-C169-49C9-A2CA-60E90DEFA827}"/>
              </a:ext>
            </a:extLst>
          </p:cNvPr>
          <p:cNvSpPr/>
          <p:nvPr/>
        </p:nvSpPr>
        <p:spPr bwMode="auto">
          <a:xfrm>
            <a:off x="1665881" y="2660835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포인트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2" name="순서도: 자기 디스크 41">
            <a:extLst>
              <a:ext uri="{FF2B5EF4-FFF2-40B4-BE49-F238E27FC236}">
                <a16:creationId xmlns:a16="http://schemas.microsoft.com/office/drawing/2014/main" id="{8B81DA2A-0D56-4048-8561-A6D1C5EA20C7}"/>
              </a:ext>
            </a:extLst>
          </p:cNvPr>
          <p:cNvSpPr/>
          <p:nvPr/>
        </p:nvSpPr>
        <p:spPr bwMode="auto">
          <a:xfrm>
            <a:off x="1657908" y="3247992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머니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6DE50EA4-C314-4E9B-A071-954952AB6D77}"/>
              </a:ext>
            </a:extLst>
          </p:cNvPr>
          <p:cNvCxnSpPr>
            <a:cxnSpLocks/>
            <a:stCxn id="41" idx="4"/>
          </p:cNvCxnSpPr>
          <p:nvPr/>
        </p:nvCxnSpPr>
        <p:spPr bwMode="auto">
          <a:xfrm flipV="1">
            <a:off x="2745881" y="1894674"/>
            <a:ext cx="1405933" cy="946181"/>
          </a:xfrm>
          <a:prstGeom prst="bentConnector3">
            <a:avLst>
              <a:gd name="adj1" fmla="val 4821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C3F5DDD9-F199-4AED-9B61-6393ED720199}"/>
              </a:ext>
            </a:extLst>
          </p:cNvPr>
          <p:cNvCxnSpPr>
            <a:cxnSpLocks/>
            <a:stCxn id="42" idx="4"/>
            <a:endCxn id="39" idx="1"/>
          </p:cNvCxnSpPr>
          <p:nvPr/>
        </p:nvCxnSpPr>
        <p:spPr bwMode="auto">
          <a:xfrm flipV="1">
            <a:off x="2737908" y="2074694"/>
            <a:ext cx="1413906" cy="1353318"/>
          </a:xfrm>
          <a:prstGeom prst="bentConnector3">
            <a:avLst>
              <a:gd name="adj1" fmla="val 66613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B946B662-B06B-4BCB-9456-685B25F7F6AA}"/>
              </a:ext>
            </a:extLst>
          </p:cNvPr>
          <p:cNvCxnSpPr>
            <a:cxnSpLocks/>
          </p:cNvCxnSpPr>
          <p:nvPr/>
        </p:nvCxnSpPr>
        <p:spPr bwMode="auto">
          <a:xfrm>
            <a:off x="2745881" y="2402950"/>
            <a:ext cx="1405933" cy="185271"/>
          </a:xfrm>
          <a:prstGeom prst="bentConnector3">
            <a:avLst>
              <a:gd name="adj1" fmla="val 5895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238" name="연결선: 꺾임 237">
            <a:extLst>
              <a:ext uri="{FF2B5EF4-FFF2-40B4-BE49-F238E27FC236}">
                <a16:creationId xmlns:a16="http://schemas.microsoft.com/office/drawing/2014/main" id="{3B2C8112-C812-4151-AB16-CE23B1D525F0}"/>
              </a:ext>
            </a:extLst>
          </p:cNvPr>
          <p:cNvCxnSpPr>
            <a:cxnSpLocks/>
          </p:cNvCxnSpPr>
          <p:nvPr/>
        </p:nvCxnSpPr>
        <p:spPr bwMode="auto">
          <a:xfrm>
            <a:off x="5226147" y="1760326"/>
            <a:ext cx="1428231" cy="29172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68" name="연결선: 꺾임 67">
            <a:extLst>
              <a:ext uri="{FF2B5EF4-FFF2-40B4-BE49-F238E27FC236}">
                <a16:creationId xmlns:a16="http://schemas.microsoft.com/office/drawing/2014/main" id="{8748F746-D17D-4D7F-8F3C-E8F8C3DCF056}"/>
              </a:ext>
            </a:extLst>
          </p:cNvPr>
          <p:cNvCxnSpPr>
            <a:cxnSpLocks/>
          </p:cNvCxnSpPr>
          <p:nvPr/>
        </p:nvCxnSpPr>
        <p:spPr bwMode="auto">
          <a:xfrm>
            <a:off x="5231814" y="1899313"/>
            <a:ext cx="1422564" cy="29489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69" name="연결선: 꺾임 68">
            <a:extLst>
              <a:ext uri="{FF2B5EF4-FFF2-40B4-BE49-F238E27FC236}">
                <a16:creationId xmlns:a16="http://schemas.microsoft.com/office/drawing/2014/main" id="{49C4C6F7-BDE8-4313-BE63-0DDFCBA4E13E}"/>
              </a:ext>
            </a:extLst>
          </p:cNvPr>
          <p:cNvCxnSpPr>
            <a:cxnSpLocks/>
            <a:stCxn id="39" idx="3"/>
          </p:cNvCxnSpPr>
          <p:nvPr/>
        </p:nvCxnSpPr>
        <p:spPr bwMode="auto">
          <a:xfrm>
            <a:off x="5226147" y="2074694"/>
            <a:ext cx="1428231" cy="25387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AA603A97-FDAE-4C39-828C-843ADDC08276}"/>
              </a:ext>
            </a:extLst>
          </p:cNvPr>
          <p:cNvSpPr txBox="1"/>
          <p:nvPr/>
        </p:nvSpPr>
        <p:spPr>
          <a:xfrm>
            <a:off x="4095023" y="2391148"/>
            <a:ext cx="1176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Tx/>
              <a:buChar char="-"/>
            </a:pPr>
            <a:r>
              <a:rPr lang="ko-KR" altLang="en-US" dirty="0"/>
              <a:t>접속 회원 수 조회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상세 정보 조회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쪽지 관리</a:t>
            </a:r>
            <a:endParaRPr lang="en-US" altLang="ko-KR" dirty="0"/>
          </a:p>
        </p:txBody>
      </p:sp>
      <p:sp>
        <p:nvSpPr>
          <p:cNvPr id="78" name="순서도: 자기 디스크 77">
            <a:extLst>
              <a:ext uri="{FF2B5EF4-FFF2-40B4-BE49-F238E27FC236}">
                <a16:creationId xmlns:a16="http://schemas.microsoft.com/office/drawing/2014/main" id="{C6DC84AA-A7E6-41D8-A247-26F97E07BF4F}"/>
              </a:ext>
            </a:extLst>
          </p:cNvPr>
          <p:cNvSpPr/>
          <p:nvPr/>
        </p:nvSpPr>
        <p:spPr bwMode="auto">
          <a:xfrm>
            <a:off x="1657908" y="3835149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쪽지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248" name="연결선: 꺾임 247">
            <a:extLst>
              <a:ext uri="{FF2B5EF4-FFF2-40B4-BE49-F238E27FC236}">
                <a16:creationId xmlns:a16="http://schemas.microsoft.com/office/drawing/2014/main" id="{D005BC3C-CAE8-4EC6-AE7A-CE6EEE9BFDCA}"/>
              </a:ext>
            </a:extLst>
          </p:cNvPr>
          <p:cNvCxnSpPr>
            <a:stCxn id="78" idx="4"/>
          </p:cNvCxnSpPr>
          <p:nvPr/>
        </p:nvCxnSpPr>
        <p:spPr bwMode="auto">
          <a:xfrm flipV="1">
            <a:off x="2737908" y="2751353"/>
            <a:ext cx="1413906" cy="1263816"/>
          </a:xfrm>
          <a:prstGeom prst="bentConnector3">
            <a:avLst>
              <a:gd name="adj1" fmla="val 77886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250" name="연결선: 꺾임 249">
            <a:extLst>
              <a:ext uri="{FF2B5EF4-FFF2-40B4-BE49-F238E27FC236}">
                <a16:creationId xmlns:a16="http://schemas.microsoft.com/office/drawing/2014/main" id="{657DF595-9230-4E56-9E84-7095A78AD4F1}"/>
              </a:ext>
            </a:extLst>
          </p:cNvPr>
          <p:cNvCxnSpPr>
            <a:cxnSpLocks/>
          </p:cNvCxnSpPr>
          <p:nvPr/>
        </p:nvCxnSpPr>
        <p:spPr bwMode="auto">
          <a:xfrm>
            <a:off x="5328739" y="2560413"/>
            <a:ext cx="1325639" cy="10042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85" name="연결선: 꺾임 84">
            <a:extLst>
              <a:ext uri="{FF2B5EF4-FFF2-40B4-BE49-F238E27FC236}">
                <a16:creationId xmlns:a16="http://schemas.microsoft.com/office/drawing/2014/main" id="{8F106977-8894-4FE2-A399-2332F781C658}"/>
              </a:ext>
            </a:extLst>
          </p:cNvPr>
          <p:cNvCxnSpPr>
            <a:cxnSpLocks/>
          </p:cNvCxnSpPr>
          <p:nvPr/>
        </p:nvCxnSpPr>
        <p:spPr bwMode="auto">
          <a:xfrm>
            <a:off x="5328739" y="2744152"/>
            <a:ext cx="1323615" cy="18556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88" name="순서도: 자기 디스크 87">
            <a:extLst>
              <a:ext uri="{FF2B5EF4-FFF2-40B4-BE49-F238E27FC236}">
                <a16:creationId xmlns:a16="http://schemas.microsoft.com/office/drawing/2014/main" id="{823ABAF4-1AFB-4432-9C9B-572BE6E18A0D}"/>
              </a:ext>
            </a:extLst>
          </p:cNvPr>
          <p:cNvSpPr/>
          <p:nvPr/>
        </p:nvSpPr>
        <p:spPr bwMode="auto">
          <a:xfrm>
            <a:off x="1642552" y="4422306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회원 그룹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9" name="순서도: 자기 디스크 88">
            <a:extLst>
              <a:ext uri="{FF2B5EF4-FFF2-40B4-BE49-F238E27FC236}">
                <a16:creationId xmlns:a16="http://schemas.microsoft.com/office/drawing/2014/main" id="{5929B557-E12A-4B08-A755-C4EB3A7D4C09}"/>
              </a:ext>
            </a:extLst>
          </p:cNvPr>
          <p:cNvSpPr/>
          <p:nvPr/>
        </p:nvSpPr>
        <p:spPr bwMode="auto">
          <a:xfrm>
            <a:off x="1642552" y="5009463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회원 총판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4502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4435163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가는각진제목체"/>
        <a:ea typeface="가는각진제목체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13917</TotalTime>
  <Words>191</Words>
  <Application>Microsoft Office PowerPoint</Application>
  <PresentationFormat>A4 용지(210x297mm)</PresentationFormat>
  <Paragraphs>94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14" baseType="lpstr">
      <vt:lpstr>HY견고딕</vt:lpstr>
      <vt:lpstr>HY헤드라인M</vt:lpstr>
      <vt:lpstr>가는각진제목체</vt:lpstr>
      <vt:lpstr>굴림</vt:lpstr>
      <vt:lpstr>굴림체</vt:lpstr>
      <vt:lpstr>맑은 고딕</vt:lpstr>
      <vt:lpstr>Times New Roman</vt:lpstr>
      <vt:lpstr>디자인 사용자 지정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shinsegae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프로세스흐름도</dc:title>
  <dc:creator>Shim</dc:creator>
  <cp:lastModifiedBy>Park Byung Eun</cp:lastModifiedBy>
  <cp:revision>440</cp:revision>
  <dcterms:created xsi:type="dcterms:W3CDTF">2003-01-14T04:25:29Z</dcterms:created>
  <dcterms:modified xsi:type="dcterms:W3CDTF">2019-07-24T14:03:31Z</dcterms:modified>
</cp:coreProperties>
</file>