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4" r:id="rId1"/>
  </p:sldMasterIdLst>
  <p:notesMasterIdLst>
    <p:notesMasterId r:id="rId26"/>
  </p:notesMasterIdLst>
  <p:sldIdLst>
    <p:sldId id="1378" r:id="rId2"/>
    <p:sldId id="1377" r:id="rId3"/>
    <p:sldId id="1366" r:id="rId4"/>
    <p:sldId id="1380" r:id="rId5"/>
    <p:sldId id="1373" r:id="rId6"/>
    <p:sldId id="1381" r:id="rId7"/>
    <p:sldId id="1391" r:id="rId8"/>
    <p:sldId id="1376" r:id="rId9"/>
    <p:sldId id="1369" r:id="rId10"/>
    <p:sldId id="1379" r:id="rId11"/>
    <p:sldId id="1382" r:id="rId12"/>
    <p:sldId id="1392" r:id="rId13"/>
    <p:sldId id="1374" r:id="rId14"/>
    <p:sldId id="1393" r:id="rId15"/>
    <p:sldId id="1383" r:id="rId16"/>
    <p:sldId id="1375" r:id="rId17"/>
    <p:sldId id="1384" r:id="rId18"/>
    <p:sldId id="1387" r:id="rId19"/>
    <p:sldId id="1388" r:id="rId20"/>
    <p:sldId id="1386" r:id="rId21"/>
    <p:sldId id="1385" r:id="rId22"/>
    <p:sldId id="1389" r:id="rId23"/>
    <p:sldId id="1390" r:id="rId24"/>
    <p:sldId id="1394" r:id="rId25"/>
  </p:sldIdLst>
  <p:sldSz cx="9906000" cy="6858000" type="A4"/>
  <p:notesSz cx="9144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73">
          <p15:clr>
            <a:srgbClr val="A4A3A4"/>
          </p15:clr>
        </p15:guide>
        <p15:guide id="2" orient="horz" pos="250">
          <p15:clr>
            <a:srgbClr val="A4A3A4"/>
          </p15:clr>
        </p15:guide>
        <p15:guide id="3" orient="horz" pos="4184">
          <p15:clr>
            <a:srgbClr val="A4A3A4"/>
          </p15:clr>
        </p15:guide>
        <p15:guide id="4" pos="89">
          <p15:clr>
            <a:srgbClr val="A4A3A4"/>
          </p15:clr>
        </p15:guide>
        <p15:guide id="5" pos="6187">
          <p15:clr>
            <a:srgbClr val="A4A3A4"/>
          </p15:clr>
        </p15:guide>
        <p15:guide id="6" pos="4653">
          <p15:clr>
            <a:srgbClr val="A4A3A4"/>
          </p15:clr>
        </p15:guide>
        <p15:guide id="7" pos="4724">
          <p15:clr>
            <a:srgbClr val="A4A3A4"/>
          </p15:clr>
        </p15:guide>
        <p15:guide id="8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김주희 (차장) (주)젬텍 (goodtc@cnspartner.com, )" initials="김((()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CC"/>
    <a:srgbClr val="FFFF99"/>
    <a:srgbClr val="FF0000"/>
    <a:srgbClr val="6F6F6F"/>
    <a:srgbClr val="8F8F8F"/>
    <a:srgbClr val="000000"/>
    <a:srgbClr val="F2F2F2"/>
    <a:srgbClr val="5F5F5F"/>
    <a:srgbClr val="AEAEAE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43F08CA-D0FD-4435-B35A-E26B1FE16940}">
  <a:tblStyle styleId="{643F08CA-D0FD-4435-B35A-E26B1FE1694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D7313C9-4706-4E06-9C36-1875A515952A}" styleName="Table_1">
    <a:wholeTbl>
      <a:tcTxStyle b="off" i="off">
        <a:font>
          <a:latin typeface="맑은 고딕"/>
          <a:ea typeface="맑은 고딕"/>
          <a:cs typeface="맑은 고딕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F0F4"/>
          </a:solidFill>
        </a:fill>
      </a:tcStyle>
    </a:wholeTbl>
    <a:band1H>
      <a:tcTxStyle/>
      <a:tcStyle>
        <a:tcBdr/>
        <a:fill>
          <a:solidFill>
            <a:srgbClr val="CCDFE8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CDFE8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17292A2E-F333-43FB-9621-5CBBE7FDCDCB}" styleName="밝은 스타일 2 - 강조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911" autoAdjust="0"/>
    <p:restoredTop sz="96279" autoAdjust="0"/>
  </p:normalViewPr>
  <p:slideViewPr>
    <p:cSldViewPr snapToGrid="0">
      <p:cViewPr varScale="1">
        <p:scale>
          <a:sx n="113" d="100"/>
          <a:sy n="113" d="100"/>
        </p:scale>
        <p:origin x="1902" y="96"/>
      </p:cViewPr>
      <p:guideLst>
        <p:guide orient="horz" pos="273"/>
        <p:guide orient="horz" pos="250"/>
        <p:guide orient="horz" pos="4184"/>
        <p:guide pos="89"/>
        <p:guide pos="6187"/>
        <p:guide pos="4653"/>
        <p:guide pos="4724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Google Shape;205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LG스마트체 Regular" panose="020B0600000101010101"/>
                <a:cs typeface="LG스마트체 Regular" panose="020B0600000101010101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 lang="ko-KR" altLang="en-US" dirty="0"/>
          </a:p>
        </p:txBody>
      </p:sp>
      <p:sp>
        <p:nvSpPr>
          <p:cNvPr id="2054" name="Google Shape;2054;n"/>
          <p:cNvSpPr txBox="1">
            <a:spLocks noGrp="1"/>
          </p:cNvSpPr>
          <p:nvPr>
            <p:ph type="dt" idx="10"/>
          </p:nvPr>
        </p:nvSpPr>
        <p:spPr>
          <a:xfrm>
            <a:off x="5179484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LG스마트체 Regular" panose="020B0600000101010101"/>
                <a:cs typeface="LG스마트체 Regular" panose="020B0600000101010101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 lang="ko-KR" altLang="en-US" dirty="0"/>
          </a:p>
        </p:txBody>
      </p:sp>
      <p:sp>
        <p:nvSpPr>
          <p:cNvPr id="2055" name="Google Shape;2055;n"/>
          <p:cNvSpPr>
            <a:spLocks noGrp="1" noRot="1" noChangeAspect="1"/>
          </p:cNvSpPr>
          <p:nvPr>
            <p:ph type="sldImg" idx="3"/>
          </p:nvPr>
        </p:nvSpPr>
        <p:spPr>
          <a:xfrm>
            <a:off x="2714625" y="514350"/>
            <a:ext cx="3714900" cy="2571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56" name="Google Shape;2056;n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 dirty="0"/>
          </a:p>
        </p:txBody>
      </p:sp>
      <p:sp>
        <p:nvSpPr>
          <p:cNvPr id="2057" name="Google Shape;2057;n"/>
          <p:cNvSpPr txBox="1">
            <a:spLocks noGrp="1"/>
          </p:cNvSpPr>
          <p:nvPr>
            <p:ph type="ftr" idx="11"/>
          </p:nvPr>
        </p:nvSpPr>
        <p:spPr>
          <a:xfrm>
            <a:off x="0" y="651391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LG스마트체 Regular" panose="020B0600000101010101"/>
                <a:cs typeface="LG스마트체 Regular" panose="020B0600000101010101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 lang="ko-KR" altLang="en-US" dirty="0"/>
          </a:p>
        </p:txBody>
      </p:sp>
      <p:sp>
        <p:nvSpPr>
          <p:cNvPr id="2058" name="Google Shape;2058;n"/>
          <p:cNvSpPr txBox="1">
            <a:spLocks noGrp="1"/>
          </p:cNvSpPr>
          <p:nvPr>
            <p:ph type="sldNum" idx="12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ea typeface="LG스마트체 Regular" panose="020B0600000101010101"/>
              </a:defRPr>
            </a:lvl1pPr>
          </a:lstStyle>
          <a:p>
            <a:pPr algn="r"/>
            <a:fld id="{00000000-1234-1234-1234-123412341234}" type="slidenum">
              <a:rPr lang="en-US" altLang="ko-KR" sz="1200" smtClean="0">
                <a:solidFill>
                  <a:schemeClr val="dk1"/>
                </a:solidFill>
                <a:latin typeface="Malgun Gothic"/>
                <a:cs typeface="Malgun Gothic"/>
                <a:sym typeface="Malgun Gothic"/>
              </a:rPr>
              <a:pPr algn="r"/>
              <a:t>‹#›</a:t>
            </a:fld>
            <a:endParaRPr lang="ko-KR" altLang="en-US" sz="1200" dirty="0">
              <a:solidFill>
                <a:schemeClr val="dk1"/>
              </a:solidFill>
              <a:latin typeface="Malgun Gothic"/>
              <a:cs typeface="Malgun Gothic"/>
              <a:sym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309472163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LG스마트체 Regular" panose="020B0600000101010101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52A45F14-22F1-4848-A2BA-4D5A8E12C0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xmlns="" id="{A96987B1-0632-4FA0-AA2D-CE1388110A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lang="ko-KR" altLang="en-US" dirty="0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3CEE0869-FDA6-4FDE-BBB7-FA16488B1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2020-08-25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C55F9040-72C6-41CC-8BAF-932AB003A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154B62E7-FEF1-437B-A827-BFBF8EF61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5566309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47444EBC-8DAB-47D7-AA40-0DAB429C9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5086FA6C-81F4-406E-B14D-3A67930728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E7064238-355D-45B3-9CD5-517E817FE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2020-08-25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EF6230D8-4005-49EE-A6E1-D5A259047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855745E2-87D6-4095-861B-0C7630161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43148258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605D152F-02D3-497F-A5DC-1EEA650EE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A091D7F2-0974-4E93-AFCA-FADB1F04E3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82BF777B-48CC-44FF-8F48-A9A9D9010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2020-08-25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2C0A2C2F-C2F8-4BBD-AAEB-304FF4620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D479A9D8-3091-4617-84EC-19635A128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66765253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7C94CB90-99FA-40B4-A8E3-E58A79967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1B95CD95-B956-42B2-8666-368A77E9AA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xmlns="" id="{722B58AE-FCE7-4EE9-9C74-069B404C20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9912F414-26F2-4EAB-B743-3B3049C6B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2020-08-25</a:t>
            </a:fld>
            <a:endParaRPr lang="ko-KR" altLang="en-US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BE285E3C-6B3A-4A3C-8857-AE0589013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9BB4B3B5-DA5A-42C5-A7EC-A0240EF86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8949184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4297316E-6F42-44A0-8B5C-BED990B65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3688DBCE-2718-43B5-935B-6AB074A8F6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xmlns="" id="{70A2D601-8E1C-460E-B9ED-78CA6EEF39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xmlns="" id="{12E9E041-741F-410A-ADBF-83FBCD70FC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xmlns="" id="{18705180-540D-42DB-BCE9-B3EEA7EBC4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xmlns="" id="{A93F7F9F-4E2A-432E-A197-D66D56AE6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2020-08-25</a:t>
            </a:fld>
            <a:endParaRPr lang="ko-KR" altLang="en-US" dirty="0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xmlns="" id="{4B9A86C3-ED3A-4988-8680-580BB6FD7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xmlns="" id="{09B8963E-2DD1-4327-8D15-9F52201AF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66673138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56A7C08F-A4D0-423A-A406-524A04AFC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xmlns="" id="{221D12BA-A5DA-46AE-B522-116B994ED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2020-08-25</a:t>
            </a:fld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xmlns="" id="{D6B44228-8F57-4365-BD19-226FF4699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xmlns="" id="{E97488EA-5960-40B3-9C45-7A1CFA447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13262010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xmlns="" id="{AD1DA37C-F36F-4D55-A0EC-82F33E12E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2020-08-25</a:t>
            </a:fld>
            <a:endParaRPr lang="ko-KR" altLang="en-US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xmlns="" id="{1EA60196-4634-42F8-BBF7-2FDF4750A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xmlns="" id="{738D751C-EAB4-47BC-AEC3-F569307AF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64618611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71B13A7-69F4-4A4F-A98A-5FA0BF14F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57334E35-AF85-4A57-ABD2-986B696846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102B3E5A-AE29-406E-B731-F4C16C57C8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2C81881F-9047-401C-AB60-7C20E6FBB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2020-08-25</a:t>
            </a:fld>
            <a:endParaRPr lang="ko-KR" altLang="en-US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557712CE-7BF9-4EEB-8C26-600D129AE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207E595D-922B-4240-AFE2-2E46C4D70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09010591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481C2EE0-AFC8-4D69-A5CB-49F3C11B4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xmlns="" id="{EF709A9E-9541-4904-AE5A-DE55CF90E1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FB85D59C-F500-4C82-A924-3C68A3101C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C048124B-49F9-4B7C-9297-925DE2869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2020-08-25</a:t>
            </a:fld>
            <a:endParaRPr lang="ko-KR" altLang="en-US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33E1CD17-C1A2-4D9B-A67F-461A2770D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2A140BB1-F283-41DF-B7CE-6B942A8EF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99115830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F842AE4E-5919-40DA-919F-689A6C6DA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xmlns="" id="{9C95D248-F3DD-4F73-BC17-30CBBA2376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41386FCC-FB08-4277-9535-92D436F9F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2020-08-25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D0033F95-828F-4475-AB38-8954DAA32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C547F19B-DED0-4A93-A487-4478CC634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0967982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xmlns="" id="{4D422203-F352-4EEE-AE64-C0FC137994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xmlns="" id="{63B78234-530A-4BFA-B444-3FC9A556F3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61632862-15B3-47F4-B428-6A54A2A4B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2020-08-25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C703ACEF-7385-4F90-97C8-77F383D58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C6B2818F-48BC-4009-A798-2707A9B27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21520493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제목 및 내용" userDrawn="1">
  <p:cSld name="2_제목 및 내용">
    <p:spTree>
      <p:nvGrpSpPr>
        <p:cNvPr id="1" name="Shape 2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92" name="Google Shape;2092;p12"/>
          <p:cNvCxnSpPr/>
          <p:nvPr/>
        </p:nvCxnSpPr>
        <p:spPr>
          <a:xfrm>
            <a:off x="251526" y="503337"/>
            <a:ext cx="9309900" cy="0"/>
          </a:xfrm>
          <a:prstGeom prst="straightConnector1">
            <a:avLst/>
          </a:prstGeom>
          <a:noFill/>
          <a:ln w="28575" cap="flat" cmpd="sng">
            <a:solidFill>
              <a:srgbClr val="C6008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93" name="Google Shape;2093;p12"/>
          <p:cNvSpPr txBox="1">
            <a:spLocks noGrp="1"/>
          </p:cNvSpPr>
          <p:nvPr>
            <p:ph type="sldNum" idx="12"/>
          </p:nvPr>
        </p:nvSpPr>
        <p:spPr>
          <a:xfrm>
            <a:off x="7265723" y="6439784"/>
            <a:ext cx="2311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45675" rIns="91375" bIns="456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LG스마트체 Regular" panose="020B0600000101010101"/>
                <a:cs typeface="Arial"/>
                <a:sym typeface="Arial"/>
              </a:defRPr>
            </a:lvl1pPr>
            <a:lvl2pPr marL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73131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xmlns="" id="{BF00ED09-E431-4DC5-B7A8-2D4583F68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5DD2F6A6-1098-4D78-B689-DBD3DAA2BC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626D375D-F1BF-4CC2-98FB-663161245C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  <a:ea typeface="LG스마트체 Regular" panose="020B0600000101010101"/>
              </a:defRPr>
            </a:lvl1pPr>
          </a:lstStyle>
          <a:p>
            <a:fld id="{25B1AEDF-D2AE-40E3-90CB-F118BA2B08B6}" type="datetimeFigureOut">
              <a:rPr lang="ko-KR" altLang="en-US" smtClean="0"/>
              <a:pPr/>
              <a:t>2020-08-25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C27E0B22-1D71-42DD-9643-79659EBAAB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  <a:ea typeface="LG스마트체 Regular" panose="020B0600000101010101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FFF272FB-AE1F-4A66-AD33-88D5D9DB92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  <a:ea typeface="LG스마트체 Regular" panose="020B0600000101010101"/>
              </a:defRPr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96943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hf hdr="0" ftr="0" dt="0"/>
  <p:txStyles>
    <p:titleStyle>
      <a:lvl1pPr algn="l" defTabSz="742950" rtl="0" eaLnBrk="1" latinLnBrk="1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LG스마트체 Regular" panose="020B0600000101010101"/>
          <a:cs typeface="+mj-cs"/>
        </a:defRPr>
      </a:lvl1pPr>
    </p:titleStyle>
    <p:bodyStyle>
      <a:lvl1pPr marL="185738" indent="-185738" algn="l" defTabSz="742950" rtl="0" eaLnBrk="1" latinLnBrk="1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LG스마트체 Regular" panose="020B0600000101010101"/>
          <a:cs typeface="+mn-cs"/>
        </a:defRPr>
      </a:lvl1pPr>
      <a:lvl2pPr marL="55721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LG스마트체 Regular" panose="020B0600000101010101"/>
          <a:cs typeface="+mn-cs"/>
        </a:defRPr>
      </a:lvl2pPr>
      <a:lvl3pPr marL="92868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LG스마트체 Regular" panose="020B0600000101010101"/>
          <a:cs typeface="+mn-cs"/>
        </a:defRPr>
      </a:lvl3pPr>
      <a:lvl4pPr marL="130016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LG스마트체 Regular" panose="020B0600000101010101"/>
          <a:cs typeface="+mn-cs"/>
        </a:defRPr>
      </a:lvl4pPr>
      <a:lvl5pPr marL="167163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LG스마트체 Regular" panose="020B0600000101010101"/>
          <a:cs typeface="+mn-cs"/>
        </a:defRPr>
      </a:lvl5pPr>
      <a:lvl6pPr marL="204311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wmf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3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12.jpe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.png"/><Relationship Id="rId7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18.png"/><Relationship Id="rId4" Type="http://schemas.openxmlformats.org/officeDocument/2006/relationships/image" Target="../media/image8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7" Type="http://schemas.openxmlformats.org/officeDocument/2006/relationships/image" Target="../media/image1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UC%20CAP%20&#47700;&#49888;&#51200;_UI%20&#51221;&#51032;&#49436;_PC_V0.1_200128.pptx" TargetMode="Externa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xmlns="" id="{753993D7-BAE4-4793-B825-C14A4998676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mtClean="0"/>
              <a:t>1</a:t>
            </a:fld>
            <a:endParaRPr lang="ko-KR" altLang="en-US" dirty="0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xmlns="" id="{8EB45044-87A8-4F6A-BFD2-8A7F8345C7B7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ko-KR" dirty="0" smtClean="0">
                <a:solidFill>
                  <a:srgbClr val="000000"/>
                </a:solidFill>
                <a:ea typeface="LG스마트체 Regular" panose="020B0600000101010101"/>
              </a:rPr>
              <a:t>1. </a:t>
            </a:r>
            <a:r>
              <a:rPr lang="ko-KR" altLang="en-US" dirty="0" smtClean="0">
                <a:solidFill>
                  <a:srgbClr val="000000"/>
                </a:solidFill>
                <a:ea typeface="LG스마트체 Regular" panose="020B0600000101010101"/>
              </a:rPr>
              <a:t>서비스 구성도</a:t>
            </a:r>
            <a:endParaRPr lang="ko-KR" altLang="en-US" dirty="0">
              <a:solidFill>
                <a:srgbClr val="000000"/>
              </a:solidFill>
              <a:ea typeface="LG스마트체 Regular" panose="020B0600000101010101"/>
            </a:endParaRPr>
          </a:p>
        </p:txBody>
      </p:sp>
      <p:sp>
        <p:nvSpPr>
          <p:cNvPr id="66" name="Text Box 32"/>
          <p:cNvSpPr txBox="1">
            <a:spLocks noChangeArrowheads="1"/>
          </p:cNvSpPr>
          <p:nvPr/>
        </p:nvSpPr>
        <p:spPr bwMode="auto">
          <a:xfrm>
            <a:off x="4961950" y="1324489"/>
            <a:ext cx="1754006" cy="2923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q"/>
            </a:pPr>
            <a:r>
              <a:rPr lang="en-US" altLang="ko-KR" sz="1300" b="1" dirty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300" b="1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To-Be (</a:t>
            </a:r>
            <a:r>
              <a:rPr lang="ko-KR" altLang="en-US" sz="1300" b="1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서버 연동형</a:t>
            </a:r>
            <a:r>
              <a:rPr lang="en-US" altLang="ko-KR" sz="1300" b="1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</a:t>
            </a:r>
            <a:endParaRPr lang="ko-KR" altLang="en-US" sz="1300" b="1" dirty="0">
              <a:solidFill>
                <a:srgbClr val="00000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67" name="직선 연결선 66"/>
          <p:cNvCxnSpPr/>
          <p:nvPr/>
        </p:nvCxnSpPr>
        <p:spPr>
          <a:xfrm>
            <a:off x="4996147" y="1632266"/>
            <a:ext cx="459120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271019" y="588040"/>
            <a:ext cx="93062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서버 연동형 방식 변경으로 기존의 로그인</a:t>
            </a:r>
            <a:r>
              <a:rPr lang="en-US" altLang="ko-KR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및 설치 이슈들을 개선하고</a:t>
            </a:r>
            <a:r>
              <a:rPr lang="en-US" altLang="ko-KR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CRM Pro </a:t>
            </a:r>
            <a:r>
              <a:rPr lang="ko-KR" altLang="en-US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로그인시 서버와의 데이터 </a:t>
            </a:r>
            <a:r>
              <a:rPr lang="en-US" altLang="ko-KR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Sync </a:t>
            </a:r>
            <a:r>
              <a:rPr lang="ko-KR" altLang="en-US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를 통하여</a:t>
            </a:r>
            <a:r>
              <a:rPr lang="en-US" altLang="ko-KR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메모</a:t>
            </a:r>
            <a:r>
              <a:rPr lang="en-US" altLang="ko-KR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</a:t>
            </a:r>
            <a:r>
              <a:rPr lang="ko-KR" altLang="en-US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이력</a:t>
            </a:r>
            <a:r>
              <a:rPr lang="en-US" altLang="ko-KR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</a:t>
            </a:r>
            <a:r>
              <a:rPr lang="ko-KR" altLang="en-US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통계 등 데이터를 유지함으로써 사용자 편의성을 향상 시키고자 합니다 </a:t>
            </a:r>
          </a:p>
        </p:txBody>
      </p:sp>
      <p:sp>
        <p:nvSpPr>
          <p:cNvPr id="69" name="모서리가 둥근 직사각형 68"/>
          <p:cNvSpPr/>
          <p:nvPr/>
        </p:nvSpPr>
        <p:spPr>
          <a:xfrm>
            <a:off x="6881497" y="1981772"/>
            <a:ext cx="2805798" cy="3699360"/>
          </a:xfrm>
          <a:prstGeom prst="roundRect">
            <a:avLst>
              <a:gd name="adj" fmla="val 7574"/>
            </a:avLst>
          </a:prstGeom>
          <a:solidFill>
            <a:schemeClr val="bg1">
              <a:lumMod val="9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70" name="모서리가 둥근 직사각형 69"/>
          <p:cNvSpPr/>
          <p:nvPr/>
        </p:nvSpPr>
        <p:spPr>
          <a:xfrm>
            <a:off x="5060755" y="1981772"/>
            <a:ext cx="1345484" cy="3699360"/>
          </a:xfrm>
          <a:prstGeom prst="roundRect">
            <a:avLst>
              <a:gd name="adj" fmla="val 7574"/>
            </a:avLst>
          </a:prstGeom>
          <a:solidFill>
            <a:schemeClr val="bg1">
              <a:lumMod val="9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71" name="모서리가 둥근 직사각형 70"/>
          <p:cNvSpPr/>
          <p:nvPr/>
        </p:nvSpPr>
        <p:spPr>
          <a:xfrm>
            <a:off x="5139480" y="3317106"/>
            <a:ext cx="1152302" cy="215236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pic>
        <p:nvPicPr>
          <p:cNvPr id="72" name="그림 7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3335" y="3765757"/>
            <a:ext cx="403357" cy="335492"/>
          </a:xfrm>
          <a:prstGeom prst="rect">
            <a:avLst/>
          </a:prstGeom>
        </p:spPr>
      </p:pic>
      <p:pic>
        <p:nvPicPr>
          <p:cNvPr id="73" name="그림 7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8959" y="4741072"/>
            <a:ext cx="431470" cy="340967"/>
          </a:xfrm>
          <a:prstGeom prst="rect">
            <a:avLst/>
          </a:prstGeom>
        </p:spPr>
      </p:pic>
      <p:sp>
        <p:nvSpPr>
          <p:cNvPr id="74" name="TextBox 73"/>
          <p:cNvSpPr txBox="1"/>
          <p:nvPr/>
        </p:nvSpPr>
        <p:spPr>
          <a:xfrm>
            <a:off x="5081341" y="4118182"/>
            <a:ext cx="12654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</a:t>
            </a:r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클라이언트</a:t>
            </a:r>
            <a:endParaRPr lang="ko-KR" altLang="en-US" sz="9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5340943" y="5115906"/>
            <a:ext cx="65274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IP-Phone</a:t>
            </a:r>
            <a:endParaRPr lang="ko-KR" altLang="en-US" sz="9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6956813" y="4232051"/>
            <a:ext cx="673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</a:p>
          <a:p>
            <a:pPr algn="ctr"/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Server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8061067" y="2092416"/>
            <a:ext cx="90762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U-Cube </a:t>
            </a:r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시스템</a:t>
            </a:r>
            <a:endParaRPr lang="ko-KR" altLang="en-US" sz="9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78" name="모서리가 둥근 직사각형 77"/>
          <p:cNvSpPr/>
          <p:nvPr/>
        </p:nvSpPr>
        <p:spPr>
          <a:xfrm>
            <a:off x="8455027" y="3575167"/>
            <a:ext cx="1082590" cy="189429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pic>
        <p:nvPicPr>
          <p:cNvPr id="79" name="그림 7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1853" y="3862128"/>
            <a:ext cx="231800" cy="1370271"/>
          </a:xfrm>
          <a:prstGeom prst="rect">
            <a:avLst/>
          </a:prstGeom>
        </p:spPr>
      </p:pic>
      <p:pic>
        <p:nvPicPr>
          <p:cNvPr id="80" name="그림 7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9781" y="3862128"/>
            <a:ext cx="231800" cy="1370271"/>
          </a:xfrm>
          <a:prstGeom prst="rect">
            <a:avLst/>
          </a:prstGeom>
        </p:spPr>
      </p:pic>
      <p:pic>
        <p:nvPicPr>
          <p:cNvPr id="81" name="그림 8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6249" y="3862128"/>
            <a:ext cx="231800" cy="1370271"/>
          </a:xfrm>
          <a:prstGeom prst="rect">
            <a:avLst/>
          </a:prstGeom>
        </p:spPr>
      </p:pic>
      <p:sp>
        <p:nvSpPr>
          <p:cNvPr id="82" name="TextBox 81"/>
          <p:cNvSpPr txBox="1"/>
          <p:nvPr/>
        </p:nvSpPr>
        <p:spPr>
          <a:xfrm>
            <a:off x="9276049" y="4240390"/>
            <a:ext cx="3113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…</a:t>
            </a:r>
            <a:endParaRPr lang="ko-KR" altLang="en-US" sz="1600" b="1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8493017" y="3317105"/>
            <a:ext cx="93487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고급형 </a:t>
            </a:r>
            <a:r>
              <a:rPr lang="ko-KR" altLang="en-US" sz="90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센트릭스</a:t>
            </a:r>
            <a:endParaRPr lang="ko-KR" altLang="en-US" sz="9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pic>
        <p:nvPicPr>
          <p:cNvPr id="84" name="Picture 66" descr="j043160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932" y="3132646"/>
            <a:ext cx="396911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" name="Picture 2" descr="C:\Users\72489\AppData\Local\Microsoft\Windows\Temporary Internet Files\Content.IE5\8GXEPEUA\MC900428969[1].wm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9891" y="2335260"/>
            <a:ext cx="372007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" name="Picture 55" descr="man1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8950" y="2374702"/>
            <a:ext cx="363694" cy="317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" name="Picture 76" descr="판매자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5" t="1970" r="19978" b="647"/>
          <a:stretch>
            <a:fillRect/>
          </a:stretch>
        </p:blipFill>
        <p:spPr bwMode="auto">
          <a:xfrm>
            <a:off x="5445425" y="2358125"/>
            <a:ext cx="377096" cy="346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8" name="TextBox 87"/>
          <p:cNvSpPr txBox="1"/>
          <p:nvPr/>
        </p:nvSpPr>
        <p:spPr>
          <a:xfrm>
            <a:off x="6814792" y="2113176"/>
            <a:ext cx="83227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시스템 관리자</a:t>
            </a:r>
            <a:endParaRPr lang="ko-KR" altLang="en-US" sz="9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5212004" y="2136029"/>
            <a:ext cx="83227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기업체 관리자</a:t>
            </a:r>
            <a:endParaRPr lang="ko-KR" altLang="en-US" sz="9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426607" y="3490184"/>
            <a:ext cx="49244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사용자</a:t>
            </a:r>
            <a:endParaRPr lang="ko-KR" altLang="en-US" sz="9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91" name="직선 화살표 연결선 90"/>
          <p:cNvCxnSpPr>
            <a:stCxn id="72" idx="3"/>
          </p:cNvCxnSpPr>
          <p:nvPr/>
        </p:nvCxnSpPr>
        <p:spPr>
          <a:xfrm flipV="1">
            <a:off x="5896692" y="3929824"/>
            <a:ext cx="1246743" cy="3679"/>
          </a:xfrm>
          <a:prstGeom prst="straightConnector1">
            <a:avLst/>
          </a:prstGeom>
          <a:ln w="1270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화살표 연결선 91"/>
          <p:cNvCxnSpPr/>
          <p:nvPr/>
        </p:nvCxnSpPr>
        <p:spPr>
          <a:xfrm flipH="1">
            <a:off x="7450140" y="2802302"/>
            <a:ext cx="934352" cy="931361"/>
          </a:xfrm>
          <a:prstGeom prst="straightConnector1">
            <a:avLst/>
          </a:prstGeom>
          <a:ln w="63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/>
          <p:cNvSpPr txBox="1"/>
          <p:nvPr/>
        </p:nvSpPr>
        <p:spPr>
          <a:xfrm>
            <a:off x="6358825" y="3711416"/>
            <a:ext cx="45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b="1" dirty="0" smtClean="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로그인</a:t>
            </a:r>
            <a:endParaRPr lang="ko-KR" altLang="en-US" sz="800" b="1" dirty="0">
              <a:solidFill>
                <a:srgbClr val="FF000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7500586" y="3997643"/>
            <a:ext cx="81785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통화</a:t>
            </a:r>
            <a:r>
              <a:rPr lang="en-US" altLang="ko-KR" sz="8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Rest</a:t>
            </a:r>
            <a:r>
              <a:rPr lang="ko-KR" altLang="en-US" sz="8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8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API </a:t>
            </a:r>
            <a:endParaRPr lang="ko-KR" altLang="en-US" sz="8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95" name="직선 화살표 연결선 94"/>
          <p:cNvCxnSpPr/>
          <p:nvPr/>
        </p:nvCxnSpPr>
        <p:spPr>
          <a:xfrm>
            <a:off x="7450142" y="4003843"/>
            <a:ext cx="1042875" cy="8398"/>
          </a:xfrm>
          <a:prstGeom prst="straightConnector1">
            <a:avLst/>
          </a:prstGeom>
          <a:ln w="63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95"/>
          <p:cNvSpPr txBox="1"/>
          <p:nvPr/>
        </p:nvSpPr>
        <p:spPr>
          <a:xfrm>
            <a:off x="7515063" y="3017104"/>
            <a:ext cx="10775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sz="8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부가서비스</a:t>
            </a:r>
            <a:endParaRPr lang="en-US" altLang="ko-KR" sz="8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r>
              <a:rPr lang="ko-KR" altLang="en-US" sz="8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가입정보</a:t>
            </a:r>
            <a:endParaRPr lang="ko-KR" altLang="en-US" sz="8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7172114" y="4729019"/>
            <a:ext cx="33214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SIP</a:t>
            </a:r>
            <a:endParaRPr lang="ko-KR" altLang="en-US" sz="8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pic>
        <p:nvPicPr>
          <p:cNvPr id="98" name="正方形/長方形 5736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5285" y="3622660"/>
            <a:ext cx="491961" cy="656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9" name="직선 화살표 연결선 98"/>
          <p:cNvCxnSpPr/>
          <p:nvPr/>
        </p:nvCxnSpPr>
        <p:spPr>
          <a:xfrm flipV="1">
            <a:off x="7450139" y="3866000"/>
            <a:ext cx="1042878" cy="2376"/>
          </a:xfrm>
          <a:prstGeom prst="straightConnector1">
            <a:avLst/>
          </a:prstGeom>
          <a:ln w="1270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extBox 99"/>
          <p:cNvSpPr txBox="1"/>
          <p:nvPr/>
        </p:nvSpPr>
        <p:spPr>
          <a:xfrm>
            <a:off x="5562846" y="1725327"/>
            <a:ext cx="54884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u="sng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고객사</a:t>
            </a:r>
            <a:endParaRPr lang="ko-KR" altLang="en-US" sz="1050" u="sng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8051567" y="1725327"/>
            <a:ext cx="5645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u="sng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LG U+</a:t>
            </a:r>
            <a:endParaRPr lang="ko-KR" altLang="en-US" sz="1050" u="sng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102" name="직선 화살표 연결선 101"/>
          <p:cNvCxnSpPr>
            <a:stCxn id="73" idx="3"/>
          </p:cNvCxnSpPr>
          <p:nvPr/>
        </p:nvCxnSpPr>
        <p:spPr>
          <a:xfrm>
            <a:off x="5920429" y="4911556"/>
            <a:ext cx="2531746" cy="1926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직선 화살표 연결선 102"/>
          <p:cNvCxnSpPr>
            <a:stCxn id="87" idx="3"/>
          </p:cNvCxnSpPr>
          <p:nvPr/>
        </p:nvCxnSpPr>
        <p:spPr>
          <a:xfrm>
            <a:off x="5822522" y="2531140"/>
            <a:ext cx="1341736" cy="1210043"/>
          </a:xfrm>
          <a:prstGeom prst="straightConnector1">
            <a:avLst/>
          </a:prstGeom>
          <a:ln w="63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직선 화살표 연결선 103"/>
          <p:cNvCxnSpPr>
            <a:stCxn id="86" idx="2"/>
            <a:endCxn id="98" idx="0"/>
          </p:cNvCxnSpPr>
          <p:nvPr/>
        </p:nvCxnSpPr>
        <p:spPr>
          <a:xfrm>
            <a:off x="7250797" y="2692646"/>
            <a:ext cx="10469" cy="930014"/>
          </a:xfrm>
          <a:prstGeom prst="straightConnector1">
            <a:avLst/>
          </a:prstGeom>
          <a:ln w="63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/>
          <p:cNvSpPr txBox="1"/>
          <p:nvPr/>
        </p:nvSpPr>
        <p:spPr>
          <a:xfrm>
            <a:off x="6311542" y="3948484"/>
            <a:ext cx="55335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통화 </a:t>
            </a:r>
            <a:r>
              <a:rPr lang="en-US" altLang="ko-KR" sz="8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API</a:t>
            </a:r>
            <a:endParaRPr lang="ko-KR" altLang="en-US" sz="8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7777558" y="3677038"/>
            <a:ext cx="45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b="1" dirty="0" smtClean="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로그인</a:t>
            </a:r>
            <a:endParaRPr lang="ko-KR" altLang="en-US" sz="800" b="1" dirty="0">
              <a:solidFill>
                <a:srgbClr val="FF000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07" name="Text Box 32"/>
          <p:cNvSpPr txBox="1">
            <a:spLocks noChangeArrowheads="1"/>
          </p:cNvSpPr>
          <p:nvPr/>
        </p:nvSpPr>
        <p:spPr bwMode="auto">
          <a:xfrm>
            <a:off x="271357" y="1324489"/>
            <a:ext cx="1681871" cy="2923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q"/>
            </a:pPr>
            <a:r>
              <a:rPr lang="en-US" altLang="ko-KR" sz="1300" b="1" dirty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300" b="1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As-Is (IP</a:t>
            </a:r>
            <a:r>
              <a:rPr lang="ko-KR" altLang="en-US" sz="1300" b="1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폰 연동형</a:t>
            </a:r>
            <a:r>
              <a:rPr lang="en-US" altLang="ko-KR" sz="1300" b="1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</a:t>
            </a:r>
            <a:endParaRPr lang="ko-KR" altLang="en-US" sz="1300" b="1" dirty="0">
              <a:solidFill>
                <a:srgbClr val="00000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108" name="직선 연결선 107"/>
          <p:cNvCxnSpPr/>
          <p:nvPr/>
        </p:nvCxnSpPr>
        <p:spPr>
          <a:xfrm>
            <a:off x="398691" y="1632266"/>
            <a:ext cx="4304367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모서리가 둥근 직사각형 108"/>
          <p:cNvSpPr/>
          <p:nvPr/>
        </p:nvSpPr>
        <p:spPr>
          <a:xfrm>
            <a:off x="2044544" y="1981772"/>
            <a:ext cx="2658514" cy="3699360"/>
          </a:xfrm>
          <a:prstGeom prst="roundRect">
            <a:avLst>
              <a:gd name="adj" fmla="val 7574"/>
            </a:avLst>
          </a:prstGeom>
          <a:solidFill>
            <a:schemeClr val="bg1">
              <a:lumMod val="9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10" name="모서리가 둥근 직사각형 109"/>
          <p:cNvSpPr/>
          <p:nvPr/>
        </p:nvSpPr>
        <p:spPr>
          <a:xfrm>
            <a:off x="319378" y="1981772"/>
            <a:ext cx="1274856" cy="3699360"/>
          </a:xfrm>
          <a:prstGeom prst="roundRect">
            <a:avLst>
              <a:gd name="adj" fmla="val 7574"/>
            </a:avLst>
          </a:prstGeom>
          <a:solidFill>
            <a:schemeClr val="bg1">
              <a:lumMod val="9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11" name="모서리가 둥근 직사각형 110"/>
          <p:cNvSpPr/>
          <p:nvPr/>
        </p:nvSpPr>
        <p:spPr>
          <a:xfrm>
            <a:off x="393970" y="3317106"/>
            <a:ext cx="1091814" cy="215236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pic>
        <p:nvPicPr>
          <p:cNvPr id="112" name="그림 1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250" y="3765757"/>
            <a:ext cx="382184" cy="335492"/>
          </a:xfrm>
          <a:prstGeom prst="rect">
            <a:avLst/>
          </a:prstGeom>
        </p:spPr>
      </p:pic>
      <p:pic>
        <p:nvPicPr>
          <p:cNvPr id="113" name="그림 1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238" y="4741072"/>
            <a:ext cx="408821" cy="340967"/>
          </a:xfrm>
          <a:prstGeom prst="rect">
            <a:avLst/>
          </a:prstGeom>
        </p:spPr>
      </p:pic>
      <p:sp>
        <p:nvSpPr>
          <p:cNvPr id="114" name="TextBox 113"/>
          <p:cNvSpPr txBox="1"/>
          <p:nvPr/>
        </p:nvSpPr>
        <p:spPr>
          <a:xfrm>
            <a:off x="338884" y="4067380"/>
            <a:ext cx="119903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</a:t>
            </a:r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클라이언트</a:t>
            </a:r>
            <a:endParaRPr lang="ko-KR" altLang="en-US" sz="9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576993" y="5115906"/>
            <a:ext cx="65274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IP-Phone</a:t>
            </a:r>
            <a:endParaRPr lang="ko-KR" altLang="en-US" sz="9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2045462" y="4232051"/>
            <a:ext cx="673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</a:p>
          <a:p>
            <a:pPr algn="ctr"/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Server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3162195" y="2092416"/>
            <a:ext cx="90762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U-Cube </a:t>
            </a:r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시스템</a:t>
            </a:r>
            <a:endParaRPr lang="ko-KR" altLang="en-US" sz="9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18" name="모서리가 둥근 직사각형 117"/>
          <p:cNvSpPr/>
          <p:nvPr/>
        </p:nvSpPr>
        <p:spPr>
          <a:xfrm>
            <a:off x="3450806" y="3575167"/>
            <a:ext cx="1025762" cy="189429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pic>
        <p:nvPicPr>
          <p:cNvPr id="119" name="그림 1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9923" y="3862128"/>
            <a:ext cx="219632" cy="1370271"/>
          </a:xfrm>
          <a:prstGeom prst="rect">
            <a:avLst/>
          </a:prstGeom>
        </p:spPr>
      </p:pic>
      <p:pic>
        <p:nvPicPr>
          <p:cNvPr id="120" name="그림 1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4838" y="3862128"/>
            <a:ext cx="219632" cy="1370271"/>
          </a:xfrm>
          <a:prstGeom prst="rect">
            <a:avLst/>
          </a:prstGeom>
        </p:spPr>
      </p:pic>
      <p:pic>
        <p:nvPicPr>
          <p:cNvPr id="121" name="그림 1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7842" y="3862128"/>
            <a:ext cx="219632" cy="1370271"/>
          </a:xfrm>
          <a:prstGeom prst="rect">
            <a:avLst/>
          </a:prstGeom>
        </p:spPr>
      </p:pic>
      <p:sp>
        <p:nvSpPr>
          <p:cNvPr id="122" name="TextBox 121"/>
          <p:cNvSpPr txBox="1"/>
          <p:nvPr/>
        </p:nvSpPr>
        <p:spPr>
          <a:xfrm>
            <a:off x="4228729" y="4240390"/>
            <a:ext cx="3113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…</a:t>
            </a:r>
            <a:endParaRPr lang="ko-KR" altLang="en-US" sz="1600" b="1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3486801" y="3317105"/>
            <a:ext cx="93487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고급형 </a:t>
            </a:r>
            <a:r>
              <a:rPr lang="ko-KR" altLang="en-US" sz="90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센트릭스</a:t>
            </a:r>
            <a:endParaRPr lang="ko-KR" altLang="en-US" sz="9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pic>
        <p:nvPicPr>
          <p:cNvPr id="124" name="Picture 66" descr="j043160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452" y="3132646"/>
            <a:ext cx="376076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5" name="Picture 2" descr="C:\Users\72489\AppData\Local\Microsoft\Windows\Temporary Internet Files\Content.IE5\8GXEPEUA\MC900428969[1].wm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957" y="2335260"/>
            <a:ext cx="352479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6" name="Picture 55" descr="man1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157" y="2374702"/>
            <a:ext cx="344603" cy="317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7" name="Picture 76" descr="판매자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5" t="1970" r="19978" b="647"/>
          <a:stretch>
            <a:fillRect/>
          </a:stretch>
        </p:blipFill>
        <p:spPr bwMode="auto">
          <a:xfrm>
            <a:off x="683856" y="2358125"/>
            <a:ext cx="357301" cy="346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8" name="TextBox 127"/>
          <p:cNvSpPr txBox="1"/>
          <p:nvPr/>
        </p:nvSpPr>
        <p:spPr>
          <a:xfrm>
            <a:off x="1981341" y="2113176"/>
            <a:ext cx="83227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시스템 관리자</a:t>
            </a:r>
            <a:endParaRPr lang="ko-KR" altLang="en-US" sz="9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462688" y="2136029"/>
            <a:ext cx="83227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기업체 관리자</a:t>
            </a:r>
            <a:endParaRPr lang="ko-KR" altLang="en-US" sz="9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666026" y="3490184"/>
            <a:ext cx="49244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사용자</a:t>
            </a:r>
            <a:endParaRPr lang="ko-KR" altLang="en-US" sz="9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131" name="직선 화살표 연결선 130"/>
          <p:cNvCxnSpPr>
            <a:stCxn id="112" idx="3"/>
          </p:cNvCxnSpPr>
          <p:nvPr/>
        </p:nvCxnSpPr>
        <p:spPr>
          <a:xfrm flipV="1">
            <a:off x="1111435" y="3929824"/>
            <a:ext cx="1181298" cy="3679"/>
          </a:xfrm>
          <a:prstGeom prst="straightConnector1">
            <a:avLst/>
          </a:prstGeom>
          <a:ln w="1270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직선 화살표 연결선 131"/>
          <p:cNvCxnSpPr/>
          <p:nvPr/>
        </p:nvCxnSpPr>
        <p:spPr>
          <a:xfrm flipH="1">
            <a:off x="2583338" y="2802302"/>
            <a:ext cx="885305" cy="931361"/>
          </a:xfrm>
          <a:prstGeom prst="straightConnector1">
            <a:avLst/>
          </a:prstGeom>
          <a:ln w="63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TextBox 132"/>
          <p:cNvSpPr txBox="1"/>
          <p:nvPr/>
        </p:nvSpPr>
        <p:spPr>
          <a:xfrm>
            <a:off x="2644852" y="3017104"/>
            <a:ext cx="10775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sz="8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부가서비스</a:t>
            </a:r>
            <a:endParaRPr lang="en-US" altLang="ko-KR" sz="8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r>
              <a:rPr lang="ko-KR" altLang="en-US" sz="8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가입정보</a:t>
            </a:r>
            <a:endParaRPr lang="ko-KR" altLang="en-US" sz="8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2319906" y="4729019"/>
            <a:ext cx="33214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SIP</a:t>
            </a:r>
            <a:endParaRPr lang="ko-KR" altLang="en-US" sz="8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pic>
        <p:nvPicPr>
          <p:cNvPr id="135" name="正方形/長方形 5736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309" y="3622660"/>
            <a:ext cx="466136" cy="656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6" name="TextBox 135"/>
          <p:cNvSpPr txBox="1"/>
          <p:nvPr/>
        </p:nvSpPr>
        <p:spPr>
          <a:xfrm>
            <a:off x="795113" y="1725327"/>
            <a:ext cx="54534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u="sng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고객사</a:t>
            </a:r>
            <a:endParaRPr lang="ko-KR" altLang="en-US" sz="1050" u="sng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3153194" y="1725327"/>
            <a:ext cx="55816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u="sng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LG U+</a:t>
            </a:r>
            <a:endParaRPr lang="ko-KR" altLang="en-US" sz="1050" u="sng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138" name="직선 화살표 연결선 137"/>
          <p:cNvCxnSpPr>
            <a:stCxn id="113" idx="3"/>
          </p:cNvCxnSpPr>
          <p:nvPr/>
        </p:nvCxnSpPr>
        <p:spPr>
          <a:xfrm>
            <a:off x="1126059" y="4911556"/>
            <a:ext cx="2324747" cy="939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직선 화살표 연결선 138"/>
          <p:cNvCxnSpPr>
            <a:stCxn id="127" idx="3"/>
          </p:cNvCxnSpPr>
          <p:nvPr/>
        </p:nvCxnSpPr>
        <p:spPr>
          <a:xfrm>
            <a:off x="1041157" y="2531140"/>
            <a:ext cx="1271305" cy="1210043"/>
          </a:xfrm>
          <a:prstGeom prst="straightConnector1">
            <a:avLst/>
          </a:prstGeom>
          <a:ln w="63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직선 화살표 연결선 139"/>
          <p:cNvCxnSpPr>
            <a:stCxn id="126" idx="2"/>
            <a:endCxn id="135" idx="0"/>
          </p:cNvCxnSpPr>
          <p:nvPr/>
        </p:nvCxnSpPr>
        <p:spPr>
          <a:xfrm>
            <a:off x="2394458" y="2692646"/>
            <a:ext cx="9919" cy="930014"/>
          </a:xfrm>
          <a:prstGeom prst="straightConnector1">
            <a:avLst/>
          </a:prstGeom>
          <a:ln w="63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1545539" y="3710906"/>
            <a:ext cx="45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b="1" dirty="0" smtClean="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로그인</a:t>
            </a:r>
            <a:endParaRPr lang="ko-KR" altLang="en-US" sz="800" b="1" dirty="0">
              <a:solidFill>
                <a:srgbClr val="FF000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142" name="직선 화살표 연결선 141"/>
          <p:cNvCxnSpPr>
            <a:stCxn id="112" idx="2"/>
            <a:endCxn id="113" idx="0"/>
          </p:cNvCxnSpPr>
          <p:nvPr/>
        </p:nvCxnSpPr>
        <p:spPr>
          <a:xfrm>
            <a:off x="920343" y="4101249"/>
            <a:ext cx="1306" cy="639823"/>
          </a:xfrm>
          <a:prstGeom prst="straightConnector1">
            <a:avLst/>
          </a:prstGeom>
          <a:ln w="1270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TextBox 142"/>
          <p:cNvSpPr txBox="1"/>
          <p:nvPr/>
        </p:nvSpPr>
        <p:spPr>
          <a:xfrm>
            <a:off x="894166" y="4322068"/>
            <a:ext cx="45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b="1" dirty="0" smtClean="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로그인</a:t>
            </a:r>
            <a:endParaRPr lang="ko-KR" altLang="en-US" sz="800" b="1" dirty="0">
              <a:solidFill>
                <a:srgbClr val="FF000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44" name="TextBox 143"/>
          <p:cNvSpPr txBox="1"/>
          <p:nvPr/>
        </p:nvSpPr>
        <p:spPr>
          <a:xfrm>
            <a:off x="381706" y="5829352"/>
            <a:ext cx="4224161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서버와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IP Phone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에 모두 로그인 필요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     - PC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와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IP Phone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의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IP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대역 다를 경우 로그인 불가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285750" indent="-2857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로그인 후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PC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클라이언트 프로그램 수동으로 업데이트 수행  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45" name="TextBox 144"/>
          <p:cNvSpPr txBox="1"/>
          <p:nvPr/>
        </p:nvSpPr>
        <p:spPr>
          <a:xfrm>
            <a:off x="874672" y="4482029"/>
            <a:ext cx="55335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통화 </a:t>
            </a:r>
            <a:r>
              <a:rPr lang="en-US" altLang="ko-KR" sz="8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API</a:t>
            </a:r>
            <a:endParaRPr lang="ko-KR" altLang="en-US" sz="8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5063883" y="5829352"/>
            <a:ext cx="4523470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서버에만 로그인  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   - IP Phone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에 로그인 필요 없음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285750" indent="-2857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로그인 후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PC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클라이언트 프로그램 버전 체크하여 자동 업데이트 수행  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67530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모서리가 둥근 직사각형 95"/>
          <p:cNvSpPr/>
          <p:nvPr/>
        </p:nvSpPr>
        <p:spPr>
          <a:xfrm>
            <a:off x="2981589" y="2233247"/>
            <a:ext cx="4267200" cy="2766043"/>
          </a:xfrm>
          <a:prstGeom prst="roundRect">
            <a:avLst>
              <a:gd name="adj" fmla="val 8162"/>
            </a:avLst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xmlns="" id="{753993D7-BAE4-4793-B825-C14A4998676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mtClean="0"/>
              <a:t>2</a:t>
            </a:fld>
            <a:endParaRPr lang="ko-KR" altLang="en-US" dirty="0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xmlns="" id="{8EB45044-87A8-4F6A-BFD2-8A7F8345C7B7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ko-KR" dirty="0">
                <a:solidFill>
                  <a:srgbClr val="000000"/>
                </a:solidFill>
                <a:ea typeface="LG스마트체 Regular" panose="020B0600000101010101"/>
              </a:rPr>
              <a:t>2</a:t>
            </a:r>
            <a:r>
              <a:rPr lang="en-US" altLang="ko-KR" dirty="0" smtClean="0">
                <a:solidFill>
                  <a:srgbClr val="000000"/>
                </a:solidFill>
                <a:ea typeface="LG스마트체 Regular" panose="020B0600000101010101"/>
              </a:rPr>
              <a:t>. HW </a:t>
            </a:r>
            <a:r>
              <a:rPr lang="ko-KR" altLang="en-US" dirty="0" smtClean="0">
                <a:solidFill>
                  <a:srgbClr val="000000"/>
                </a:solidFill>
                <a:ea typeface="LG스마트체 Regular" panose="020B0600000101010101"/>
              </a:rPr>
              <a:t>구성도 </a:t>
            </a:r>
            <a:r>
              <a:rPr lang="en-US" altLang="ko-KR" dirty="0" smtClean="0">
                <a:solidFill>
                  <a:srgbClr val="000000"/>
                </a:solidFill>
                <a:ea typeface="LG스마트체 Regular" panose="020B0600000101010101"/>
              </a:rPr>
              <a:t>(1/2)</a:t>
            </a:r>
            <a:endParaRPr lang="ko-KR" altLang="en-US" dirty="0">
              <a:solidFill>
                <a:srgbClr val="000000"/>
              </a:solidFill>
              <a:ea typeface="LG스마트체 Regular" panose="020B0600000101010101"/>
            </a:endParaRPr>
          </a:p>
        </p:txBody>
      </p:sp>
      <p:sp>
        <p:nvSpPr>
          <p:cNvPr id="21" name="Text Box 32"/>
          <p:cNvSpPr txBox="1">
            <a:spLocks noChangeArrowheads="1"/>
          </p:cNvSpPr>
          <p:nvPr/>
        </p:nvSpPr>
        <p:spPr bwMode="auto">
          <a:xfrm>
            <a:off x="271019" y="1256755"/>
            <a:ext cx="2909771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q"/>
            </a:pPr>
            <a:r>
              <a:rPr lang="en-US" altLang="ko-KR" sz="1400" b="1" dirty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400" b="1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HW </a:t>
            </a:r>
            <a:r>
              <a:rPr lang="ko-KR" altLang="en-US" b="1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구성도 </a:t>
            </a:r>
            <a:r>
              <a:rPr lang="en-US" altLang="ko-KR" b="1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(2</a:t>
            </a:r>
            <a:r>
              <a:rPr lang="ko-KR" altLang="en-US" b="1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만명 수용 가능 구조</a:t>
            </a:r>
            <a:r>
              <a:rPr lang="en-US" altLang="ko-KR" b="1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</a:t>
            </a:r>
            <a:endParaRPr lang="ko-KR" altLang="en-US" sz="1400" b="1" dirty="0">
              <a:solidFill>
                <a:srgbClr val="00000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22" name="직선 연결선 21"/>
          <p:cNvCxnSpPr/>
          <p:nvPr/>
        </p:nvCxnSpPr>
        <p:spPr>
          <a:xfrm>
            <a:off x="398353" y="1564532"/>
            <a:ext cx="886418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71019" y="588040"/>
            <a:ext cx="93062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안정적이고 끊김 없는 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서비스를 위하여 서버 및</a:t>
            </a:r>
            <a:r>
              <a:rPr lang="en-US" altLang="ko-KR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DB 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이중화 구성을 고려하여 시스템을 설계 하겠습니다  </a:t>
            </a:r>
            <a:endParaRPr lang="ko-KR" altLang="en-US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pic>
        <p:nvPicPr>
          <p:cNvPr id="9" name="正方形/長方形 5736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695" y="2490252"/>
            <a:ext cx="423354" cy="553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正方形/長方形 5736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695" y="4140033"/>
            <a:ext cx="423354" cy="553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2" descr="l3_switch_gre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8964" y="3390826"/>
            <a:ext cx="436377" cy="368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3113210" y="3040818"/>
            <a:ext cx="88036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#1</a:t>
            </a:r>
            <a:endParaRPr lang="ko-KR" altLang="en-US" sz="10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102458" y="4690598"/>
            <a:ext cx="88036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#2</a:t>
            </a:r>
            <a:endParaRPr lang="ko-KR" altLang="en-US" sz="10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66619" y="2972694"/>
            <a:ext cx="6335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DB #1</a:t>
            </a:r>
          </a:p>
          <a:p>
            <a:pPr algn="ctr"/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(Active)</a:t>
            </a:r>
            <a:endParaRPr lang="ko-KR" altLang="en-US" sz="10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280554" y="2972694"/>
            <a:ext cx="7409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DB #2</a:t>
            </a:r>
          </a:p>
          <a:p>
            <a:pPr algn="ctr"/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(Standby)</a:t>
            </a:r>
            <a:endParaRPr lang="ko-KR" altLang="en-US" sz="10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pic>
        <p:nvPicPr>
          <p:cNvPr id="32" name="正方形/長方形 5736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4063" y="5232007"/>
            <a:ext cx="423354" cy="562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TextBox 32"/>
          <p:cNvSpPr txBox="1"/>
          <p:nvPr/>
        </p:nvSpPr>
        <p:spPr>
          <a:xfrm>
            <a:off x="4658343" y="5803477"/>
            <a:ext cx="89640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Admin / </a:t>
            </a:r>
            <a:r>
              <a:rPr lang="ko-KR" altLang="en-US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통계</a:t>
            </a:r>
            <a:endParaRPr lang="ko-KR" altLang="en-US" sz="10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4961" y="3696692"/>
            <a:ext cx="629226" cy="695903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6699" y="2476421"/>
            <a:ext cx="508885" cy="536769"/>
          </a:xfrm>
          <a:prstGeom prst="rect">
            <a:avLst/>
          </a:prstGeom>
        </p:spPr>
      </p:pic>
      <p:pic>
        <p:nvPicPr>
          <p:cNvPr id="34" name="그림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3799" y="2476421"/>
            <a:ext cx="508885" cy="536769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5094814" y="4280686"/>
            <a:ext cx="9124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</a:t>
            </a:r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b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</a:br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(NAS 60 TB)</a:t>
            </a:r>
            <a:endParaRPr lang="ko-KR" altLang="en-US" sz="10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940808" y="4050844"/>
            <a:ext cx="7056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L4 </a:t>
            </a:r>
            <a:r>
              <a:rPr lang="ko-KR" altLang="en-US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스위치</a:t>
            </a:r>
            <a:endParaRPr lang="ko-KR" altLang="en-US" sz="10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50" name="직선 연결선 49"/>
          <p:cNvCxnSpPr>
            <a:stCxn id="12" idx="3"/>
            <a:endCxn id="9" idx="1"/>
          </p:cNvCxnSpPr>
          <p:nvPr/>
        </p:nvCxnSpPr>
        <p:spPr>
          <a:xfrm flipV="1">
            <a:off x="2465341" y="2767061"/>
            <a:ext cx="884354" cy="8079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연결선 53"/>
          <p:cNvCxnSpPr>
            <a:stCxn id="12" idx="3"/>
            <a:endCxn id="11" idx="1"/>
          </p:cNvCxnSpPr>
          <p:nvPr/>
        </p:nvCxnSpPr>
        <p:spPr>
          <a:xfrm>
            <a:off x="2465341" y="3575057"/>
            <a:ext cx="884354" cy="8417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연결선 55"/>
          <p:cNvCxnSpPr>
            <a:stCxn id="9" idx="3"/>
            <a:endCxn id="6" idx="1"/>
          </p:cNvCxnSpPr>
          <p:nvPr/>
        </p:nvCxnSpPr>
        <p:spPr>
          <a:xfrm>
            <a:off x="3773049" y="2767061"/>
            <a:ext cx="1491912" cy="12775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>
            <a:stCxn id="11" idx="3"/>
            <a:endCxn id="6" idx="1"/>
          </p:cNvCxnSpPr>
          <p:nvPr/>
        </p:nvCxnSpPr>
        <p:spPr>
          <a:xfrm flipV="1">
            <a:off x="3773049" y="4044644"/>
            <a:ext cx="1491912" cy="3721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직선 연결선 87"/>
          <p:cNvCxnSpPr>
            <a:stCxn id="7" idx="3"/>
            <a:endCxn id="34" idx="1"/>
          </p:cNvCxnSpPr>
          <p:nvPr/>
        </p:nvCxnSpPr>
        <p:spPr>
          <a:xfrm>
            <a:off x="5425584" y="2744806"/>
            <a:ext cx="92821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직선 연결선 89"/>
          <p:cNvCxnSpPr>
            <a:stCxn id="9" idx="3"/>
            <a:endCxn id="7" idx="1"/>
          </p:cNvCxnSpPr>
          <p:nvPr/>
        </p:nvCxnSpPr>
        <p:spPr>
          <a:xfrm flipV="1">
            <a:off x="3773049" y="2744806"/>
            <a:ext cx="1143650" cy="22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직선 연결선 93"/>
          <p:cNvCxnSpPr>
            <a:stCxn id="11" idx="3"/>
            <a:endCxn id="7" idx="1"/>
          </p:cNvCxnSpPr>
          <p:nvPr/>
        </p:nvCxnSpPr>
        <p:spPr>
          <a:xfrm flipV="1">
            <a:off x="3773049" y="2744806"/>
            <a:ext cx="1143650" cy="16720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9" name="그림 9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9946" y="2976774"/>
            <a:ext cx="411387" cy="335492"/>
          </a:xfrm>
          <a:prstGeom prst="rect">
            <a:avLst/>
          </a:prstGeom>
        </p:spPr>
      </p:pic>
      <p:sp>
        <p:nvSpPr>
          <p:cNvPr id="100" name="TextBox 99"/>
          <p:cNvSpPr txBox="1"/>
          <p:nvPr/>
        </p:nvSpPr>
        <p:spPr>
          <a:xfrm>
            <a:off x="474368" y="3329199"/>
            <a:ext cx="8755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</a:p>
          <a:p>
            <a:pPr algn="ctr"/>
            <a:r>
              <a:rPr lang="ko-KR" altLang="en-US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클라이언트 </a:t>
            </a:r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A</a:t>
            </a:r>
            <a:endParaRPr lang="ko-KR" altLang="en-US" sz="10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102" name="직선 연결선 101"/>
          <p:cNvCxnSpPr>
            <a:stCxn id="99" idx="3"/>
            <a:endCxn id="12" idx="1"/>
          </p:cNvCxnSpPr>
          <p:nvPr/>
        </p:nvCxnSpPr>
        <p:spPr>
          <a:xfrm>
            <a:off x="1121333" y="3144520"/>
            <a:ext cx="907631" cy="4305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직선 연결선 103"/>
          <p:cNvCxnSpPr>
            <a:stCxn id="96" idx="2"/>
            <a:endCxn id="32" idx="0"/>
          </p:cNvCxnSpPr>
          <p:nvPr/>
        </p:nvCxnSpPr>
        <p:spPr>
          <a:xfrm>
            <a:off x="5115189" y="4999290"/>
            <a:ext cx="551" cy="2327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모서리가 둥근 직사각형 104"/>
          <p:cNvSpPr/>
          <p:nvPr/>
        </p:nvSpPr>
        <p:spPr>
          <a:xfrm>
            <a:off x="7918627" y="2780278"/>
            <a:ext cx="1104141" cy="166407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6" name="그림 10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68375" y="3041837"/>
            <a:ext cx="236414" cy="1050575"/>
          </a:xfrm>
          <a:prstGeom prst="rect">
            <a:avLst/>
          </a:prstGeom>
        </p:spPr>
      </p:pic>
      <p:pic>
        <p:nvPicPr>
          <p:cNvPr id="107" name="그림 10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21239" y="3041837"/>
            <a:ext cx="236414" cy="1050575"/>
          </a:xfrm>
          <a:prstGeom prst="rect">
            <a:avLst/>
          </a:prstGeom>
        </p:spPr>
      </p:pic>
      <p:pic>
        <p:nvPicPr>
          <p:cNvPr id="108" name="그림 10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82812" y="3041837"/>
            <a:ext cx="236414" cy="1050575"/>
          </a:xfrm>
          <a:prstGeom prst="rect">
            <a:avLst/>
          </a:prstGeom>
        </p:spPr>
      </p:pic>
      <p:sp>
        <p:nvSpPr>
          <p:cNvPr id="109" name="TextBox 108"/>
          <p:cNvSpPr txBox="1"/>
          <p:nvPr/>
        </p:nvSpPr>
        <p:spPr>
          <a:xfrm>
            <a:off x="8755992" y="3284631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b="1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…</a:t>
            </a:r>
            <a:endParaRPr lang="ko-KR" altLang="en-US" sz="1800" b="1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7957373" y="2522215"/>
            <a:ext cx="10166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고급형 </a:t>
            </a:r>
            <a:r>
              <a:rPr lang="ko-KR" altLang="en-US" sz="100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센트릭스</a:t>
            </a:r>
            <a:endParaRPr lang="ko-KR" altLang="en-US" sz="10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112" name="직선 연결선 111"/>
          <p:cNvCxnSpPr>
            <a:stCxn id="96" idx="3"/>
            <a:endCxn id="105" idx="1"/>
          </p:cNvCxnSpPr>
          <p:nvPr/>
        </p:nvCxnSpPr>
        <p:spPr>
          <a:xfrm flipV="1">
            <a:off x="7248789" y="3612316"/>
            <a:ext cx="669838" cy="39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/>
          <p:cNvSpPr txBox="1"/>
          <p:nvPr/>
        </p:nvSpPr>
        <p:spPr>
          <a:xfrm>
            <a:off x="6919144" y="1577892"/>
            <a:ext cx="237917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※ 2</a:t>
            </a:r>
            <a:r>
              <a:rPr lang="ko-KR" altLang="en-US" sz="1100" dirty="0" smtClean="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만 명 가입자 기준</a:t>
            </a:r>
            <a:endParaRPr lang="en-US" altLang="ko-KR" sz="1100" dirty="0" smtClean="0">
              <a:solidFill>
                <a:srgbClr val="FF000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r>
              <a:rPr lang="en-US" altLang="ko-KR" sz="1100" dirty="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100" dirty="0" smtClean="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(CRM Pro </a:t>
            </a:r>
            <a:r>
              <a:rPr lang="ko-KR" altLang="en-US" sz="1100" dirty="0" smtClean="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서버 </a:t>
            </a:r>
            <a:r>
              <a:rPr lang="en-US" altLang="ko-KR" sz="1100" dirty="0" smtClean="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1</a:t>
            </a:r>
            <a:r>
              <a:rPr lang="ko-KR" altLang="en-US" sz="1100" dirty="0" smtClean="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대당 </a:t>
            </a:r>
            <a:r>
              <a:rPr lang="en-US" altLang="ko-KR" sz="1100" dirty="0" smtClean="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1</a:t>
            </a:r>
            <a:r>
              <a:rPr lang="ko-KR" altLang="en-US" sz="1100" dirty="0" smtClean="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만 명 수용</a:t>
            </a:r>
            <a:r>
              <a:rPr lang="en-US" altLang="ko-KR" sz="1100" dirty="0" smtClean="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</a:t>
            </a:r>
            <a:endParaRPr lang="ko-KR" altLang="en-US" sz="1100" dirty="0">
              <a:solidFill>
                <a:srgbClr val="FF000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pic>
        <p:nvPicPr>
          <p:cNvPr id="55" name="Picture 12" descr="l3_switch_gre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5414" y="3720835"/>
            <a:ext cx="436377" cy="368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그림 5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8049" y="3874953"/>
            <a:ext cx="411387" cy="335492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642471" y="4227378"/>
            <a:ext cx="8755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</a:p>
          <a:p>
            <a:pPr algn="ctr"/>
            <a:r>
              <a:rPr lang="ko-KR" altLang="en-US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클라이언트 </a:t>
            </a:r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B</a:t>
            </a:r>
            <a:endParaRPr lang="ko-KR" altLang="en-US" sz="10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pic>
        <p:nvPicPr>
          <p:cNvPr id="60" name="그림 5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6572" y="4392596"/>
            <a:ext cx="411387" cy="335492"/>
          </a:xfrm>
          <a:prstGeom prst="rect">
            <a:avLst/>
          </a:prstGeom>
        </p:spPr>
      </p:pic>
      <p:sp>
        <p:nvSpPr>
          <p:cNvPr id="61" name="TextBox 60"/>
          <p:cNvSpPr txBox="1"/>
          <p:nvPr/>
        </p:nvSpPr>
        <p:spPr>
          <a:xfrm>
            <a:off x="1241718" y="4754934"/>
            <a:ext cx="8707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</a:p>
          <a:p>
            <a:pPr algn="ctr"/>
            <a:r>
              <a:rPr lang="ko-KR" altLang="en-US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클라이언트 </a:t>
            </a:r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</a:t>
            </a:r>
            <a:endParaRPr lang="ko-KR" altLang="en-US" sz="10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63" name="직선 연결선 62"/>
          <p:cNvCxnSpPr>
            <a:stCxn id="57" idx="0"/>
            <a:endCxn id="12" idx="1"/>
          </p:cNvCxnSpPr>
          <p:nvPr/>
        </p:nvCxnSpPr>
        <p:spPr>
          <a:xfrm flipV="1">
            <a:off x="1083743" y="3575057"/>
            <a:ext cx="945221" cy="2998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/>
          <p:cNvCxnSpPr>
            <a:stCxn id="60" idx="0"/>
            <a:endCxn id="12" idx="1"/>
          </p:cNvCxnSpPr>
          <p:nvPr/>
        </p:nvCxnSpPr>
        <p:spPr>
          <a:xfrm flipV="1">
            <a:off x="1732266" y="3575057"/>
            <a:ext cx="296698" cy="8175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>
            <a:stCxn id="99" idx="3"/>
            <a:endCxn id="55" idx="1"/>
          </p:cNvCxnSpPr>
          <p:nvPr/>
        </p:nvCxnSpPr>
        <p:spPr>
          <a:xfrm>
            <a:off x="1121333" y="3144520"/>
            <a:ext cx="924081" cy="7605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연결선 68"/>
          <p:cNvCxnSpPr>
            <a:stCxn id="57" idx="0"/>
            <a:endCxn id="55" idx="1"/>
          </p:cNvCxnSpPr>
          <p:nvPr/>
        </p:nvCxnSpPr>
        <p:spPr>
          <a:xfrm>
            <a:off x="1083743" y="3874953"/>
            <a:ext cx="961671" cy="301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/>
          <p:cNvCxnSpPr>
            <a:stCxn id="60" idx="0"/>
            <a:endCxn id="55" idx="1"/>
          </p:cNvCxnSpPr>
          <p:nvPr/>
        </p:nvCxnSpPr>
        <p:spPr>
          <a:xfrm flipV="1">
            <a:off x="1732266" y="3905066"/>
            <a:ext cx="313148" cy="4875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연결선 74"/>
          <p:cNvCxnSpPr>
            <a:stCxn id="55" idx="3"/>
            <a:endCxn id="9" idx="1"/>
          </p:cNvCxnSpPr>
          <p:nvPr/>
        </p:nvCxnSpPr>
        <p:spPr>
          <a:xfrm flipV="1">
            <a:off x="2481791" y="2767061"/>
            <a:ext cx="867904" cy="11380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연결선 78"/>
          <p:cNvCxnSpPr>
            <a:stCxn id="55" idx="3"/>
            <a:endCxn id="11" idx="1"/>
          </p:cNvCxnSpPr>
          <p:nvPr/>
        </p:nvCxnSpPr>
        <p:spPr>
          <a:xfrm>
            <a:off x="2481791" y="3905066"/>
            <a:ext cx="867904" cy="5117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140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xmlns="" id="{753993D7-BAE4-4793-B825-C14A4998676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mtClean="0"/>
              <a:t>3</a:t>
            </a:fld>
            <a:endParaRPr lang="ko-KR" altLang="en-US" dirty="0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xmlns="" id="{8EB45044-87A8-4F6A-BFD2-8A7F8345C7B7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ko-KR" dirty="0" smtClean="0">
                <a:solidFill>
                  <a:srgbClr val="000000"/>
                </a:solidFill>
                <a:ea typeface="LG스마트체 Regular" panose="020B0600000101010101"/>
              </a:rPr>
              <a:t>2. HW </a:t>
            </a:r>
            <a:r>
              <a:rPr lang="ko-KR" altLang="en-US" dirty="0" smtClean="0">
                <a:solidFill>
                  <a:srgbClr val="000000"/>
                </a:solidFill>
                <a:ea typeface="LG스마트체 Regular" panose="020B0600000101010101"/>
              </a:rPr>
              <a:t>구성도 </a:t>
            </a:r>
            <a:r>
              <a:rPr lang="en-US" altLang="ko-KR" dirty="0" smtClean="0">
                <a:solidFill>
                  <a:srgbClr val="000000"/>
                </a:solidFill>
                <a:ea typeface="LG스마트체 Regular" panose="020B0600000101010101"/>
              </a:rPr>
              <a:t>(2/2)</a:t>
            </a:r>
            <a:endParaRPr lang="ko-KR" altLang="en-US" dirty="0">
              <a:solidFill>
                <a:srgbClr val="000000"/>
              </a:solidFill>
              <a:ea typeface="LG스마트체 Regular" panose="020B0600000101010101"/>
            </a:endParaRPr>
          </a:p>
        </p:txBody>
      </p:sp>
      <p:sp>
        <p:nvSpPr>
          <p:cNvPr id="21" name="Text Box 32"/>
          <p:cNvSpPr txBox="1">
            <a:spLocks noChangeArrowheads="1"/>
          </p:cNvSpPr>
          <p:nvPr/>
        </p:nvSpPr>
        <p:spPr bwMode="auto">
          <a:xfrm>
            <a:off x="271019" y="1256755"/>
            <a:ext cx="1426994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q"/>
            </a:pPr>
            <a:r>
              <a:rPr lang="en-US" altLang="ko-KR" sz="1400" b="1" dirty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400" b="1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HW </a:t>
            </a:r>
            <a:r>
              <a:rPr lang="ko-KR" altLang="en-US" sz="1400" b="1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장비 내역</a:t>
            </a:r>
            <a:endParaRPr lang="ko-KR" altLang="en-US" sz="1400" b="1" dirty="0">
              <a:solidFill>
                <a:srgbClr val="00000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22" name="직선 연결선 21"/>
          <p:cNvCxnSpPr/>
          <p:nvPr/>
        </p:nvCxnSpPr>
        <p:spPr>
          <a:xfrm>
            <a:off x="398353" y="1564532"/>
            <a:ext cx="886418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71019" y="588040"/>
            <a:ext cx="93062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안정적이고 </a:t>
            </a:r>
            <a:r>
              <a:rPr lang="ko-KR" altLang="en-US" dirty="0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끊김없는</a:t>
            </a:r>
            <a:r>
              <a:rPr lang="ko-KR" altLang="en-US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서비스를 위하여 서버 및</a:t>
            </a:r>
            <a:r>
              <a:rPr lang="en-US" altLang="ko-KR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DB </a:t>
            </a:r>
            <a:r>
              <a:rPr lang="ko-KR" altLang="en-US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이중화 구성을 고려하여 시스템을 설계 하겠습니다  </a:t>
            </a: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9473275"/>
              </p:ext>
            </p:extLst>
          </p:nvPr>
        </p:nvGraphicFramePr>
        <p:xfrm>
          <a:off x="398355" y="1743343"/>
          <a:ext cx="8826609" cy="4520720"/>
        </p:xfrm>
        <a:graphic>
          <a:graphicData uri="http://schemas.openxmlformats.org/drawingml/2006/table">
            <a:tbl>
              <a:tblPr/>
              <a:tblGrid>
                <a:gridCol w="878964">
                  <a:extLst>
                    <a:ext uri="{9D8B030D-6E8A-4147-A177-3AD203B41FA5}">
                      <a16:colId xmlns:a16="http://schemas.microsoft.com/office/drawing/2014/main" xmlns="" val="3979073599"/>
                    </a:ext>
                  </a:extLst>
                </a:gridCol>
                <a:gridCol w="1346240">
                  <a:extLst>
                    <a:ext uri="{9D8B030D-6E8A-4147-A177-3AD203B41FA5}">
                      <a16:colId xmlns:a16="http://schemas.microsoft.com/office/drawing/2014/main" xmlns="" val="1346076901"/>
                    </a:ext>
                  </a:extLst>
                </a:gridCol>
                <a:gridCol w="1701385">
                  <a:extLst>
                    <a:ext uri="{9D8B030D-6E8A-4147-A177-3AD203B41FA5}">
                      <a16:colId xmlns:a16="http://schemas.microsoft.com/office/drawing/2014/main" xmlns="" val="2205668357"/>
                    </a:ext>
                  </a:extLst>
                </a:gridCol>
                <a:gridCol w="3049678">
                  <a:extLst>
                    <a:ext uri="{9D8B030D-6E8A-4147-A177-3AD203B41FA5}">
                      <a16:colId xmlns:a16="http://schemas.microsoft.com/office/drawing/2014/main" xmlns="" val="1113449445"/>
                    </a:ext>
                  </a:extLst>
                </a:gridCol>
                <a:gridCol w="320370">
                  <a:extLst>
                    <a:ext uri="{9D8B030D-6E8A-4147-A177-3AD203B41FA5}">
                      <a16:colId xmlns:a16="http://schemas.microsoft.com/office/drawing/2014/main" xmlns="" val="2519919539"/>
                    </a:ext>
                  </a:extLst>
                </a:gridCol>
                <a:gridCol w="536003">
                  <a:extLst>
                    <a:ext uri="{9D8B030D-6E8A-4147-A177-3AD203B41FA5}">
                      <a16:colId xmlns:a16="http://schemas.microsoft.com/office/drawing/2014/main" xmlns="" val="3935059131"/>
                    </a:ext>
                  </a:extLst>
                </a:gridCol>
                <a:gridCol w="566809">
                  <a:extLst>
                    <a:ext uri="{9D8B030D-6E8A-4147-A177-3AD203B41FA5}">
                      <a16:colId xmlns:a16="http://schemas.microsoft.com/office/drawing/2014/main" xmlns="" val="763011859"/>
                    </a:ext>
                  </a:extLst>
                </a:gridCol>
                <a:gridCol w="427160">
                  <a:extLst>
                    <a:ext uri="{9D8B030D-6E8A-4147-A177-3AD203B41FA5}">
                      <a16:colId xmlns:a16="http://schemas.microsoft.com/office/drawing/2014/main" xmlns="" val="2903915480"/>
                    </a:ext>
                  </a:extLst>
                </a:gridCol>
              </a:tblGrid>
              <a:tr h="30453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8387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품명</a:t>
                      </a:r>
                    </a:p>
                  </a:txBody>
                  <a:tcPr marL="8387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규격</a:t>
                      </a:r>
                    </a:p>
                  </a:txBody>
                  <a:tcPr marL="8387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8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387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수량</a:t>
                      </a:r>
                    </a:p>
                  </a:txBody>
                  <a:tcPr marL="8387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공급가</a:t>
                      </a:r>
                    </a:p>
                  </a:txBody>
                  <a:tcPr marL="8387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최종공급가</a:t>
                      </a:r>
                    </a:p>
                  </a:txBody>
                  <a:tcPr marL="8387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 marL="8387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66832695"/>
                  </a:ext>
                </a:extLst>
              </a:tr>
              <a:tr h="349655"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CRM </a:t>
                      </a:r>
                      <a:r>
                        <a:rPr lang="ko-KR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서버</a:t>
                      </a:r>
                      <a:br>
                        <a:rPr lang="ko-KR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en-US" altLang="ko-KR" sz="8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HW)</a:t>
                      </a:r>
                    </a:p>
                  </a:txBody>
                  <a:tcPr marL="8387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Web/WAS </a:t>
                      </a:r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서버</a:t>
                      </a:r>
                    </a:p>
                  </a:txBody>
                  <a:tcPr marL="72000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PowerEdge R740 / 16Core 3.4GHz x 2P / 32GB Memory / 600GB Disk x 2EA, 1.2TB Disk x 3EA / NIC 1Gb 4Port / ODD / Power</a:t>
                      </a:r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이중화</a:t>
                      </a:r>
                    </a:p>
                  </a:txBody>
                  <a:tcPr marL="72000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7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387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 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387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16,675,000 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387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33,350,000 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387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8387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24209279"/>
                  </a:ext>
                </a:extLst>
              </a:tr>
              <a:tr h="4511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DB </a:t>
                      </a:r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서버</a:t>
                      </a:r>
                    </a:p>
                  </a:txBody>
                  <a:tcPr marL="72000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PowerEdge R740 / 16Core 3.4GHz x 2P / 128GB Memory / 600GB Disk x 2EA, 1.2TB Disk x 4EA / NIC 1Gb 4Port / ODD / Power</a:t>
                      </a:r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이중화</a:t>
                      </a:r>
                    </a:p>
                  </a:txBody>
                  <a:tcPr marL="72000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7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387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 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387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17,940,000 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387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35,880,000 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387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8387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471426618"/>
                  </a:ext>
                </a:extLst>
              </a:tr>
              <a:tr h="44440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통계</a:t>
                      </a:r>
                      <a:r>
                        <a:rPr lang="en-US" altLang="ko-K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Admin/</a:t>
                      </a:r>
                      <a:r>
                        <a:rPr lang="en-US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Redis</a:t>
                      </a:r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서버</a:t>
                      </a:r>
                    </a:p>
                  </a:txBody>
                  <a:tcPr marL="72000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PowerEdge R740 / 4Core 3.8GHz x 2P / 16GB Memory / 600GB Disk x 2EA, 1.2TB Disk x 3EA /</a:t>
                      </a:r>
                      <a:b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ODD / Power</a:t>
                      </a:r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이중화</a:t>
                      </a:r>
                    </a:p>
                  </a:txBody>
                  <a:tcPr marL="72000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7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387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 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387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8,855,000 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387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8,855,000 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387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8387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84628921"/>
                  </a:ext>
                </a:extLst>
              </a:tr>
              <a:tr h="3496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UCAP DB, Redis </a:t>
                      </a:r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서버용 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OS</a:t>
                      </a:r>
                    </a:p>
                  </a:txBody>
                  <a:tcPr marL="72000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Red Hat Enterprise Linux,1-2 SKT,1-2VMs,1Year,High Availability Add-</a:t>
                      </a:r>
                      <a:r>
                        <a:rPr lang="en-US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On,CUS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387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 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387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1,176,000 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387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5,880,000 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387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8387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28627804"/>
                  </a:ext>
                </a:extLst>
              </a:tr>
              <a:tr h="3496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NAS </a:t>
                      </a:r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스토리지 </a:t>
                      </a:r>
                      <a:r>
                        <a:rPr lang="en-US" altLang="ko-KR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(60 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TB)</a:t>
                      </a:r>
                    </a:p>
                  </a:txBody>
                  <a:tcPr marL="72000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Dell EMC NX3240 / 16GB / 600GB Disk x 2EA / 8TB Disk x 11EA / 1Gb 4Port / Power</a:t>
                      </a:r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이중화</a:t>
                      </a:r>
                    </a:p>
                  </a:txBody>
                  <a:tcPr marL="72000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7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387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 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387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10,620,000 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387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10,620,000 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387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8387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99621854"/>
                  </a:ext>
                </a:extLst>
              </a:tr>
              <a:tr h="6143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L4 Switch</a:t>
                      </a:r>
                    </a:p>
                  </a:txBody>
                  <a:tcPr marL="72000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L4 Throughput : 8G</a:t>
                      </a:r>
                      <a:b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1000Base-X SFP Combo type 16ports</a:t>
                      </a:r>
                      <a:b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10/100/1000 Base-</a:t>
                      </a:r>
                      <a:r>
                        <a:rPr lang="en-US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</a:t>
                      </a:r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(Copper) 8 ports</a:t>
                      </a:r>
                      <a:b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 Gigabit Ethernet 2 Ports (SFP+) </a:t>
                      </a:r>
                    </a:p>
                  </a:txBody>
                  <a:tcPr marL="72000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387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 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387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21,600,000 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387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43,200,000 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387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8387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96999612"/>
                  </a:ext>
                </a:extLst>
              </a:tr>
              <a:tr h="25863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RACK</a:t>
                      </a:r>
                    </a:p>
                  </a:txBody>
                  <a:tcPr marL="72000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RACK</a:t>
                      </a:r>
                    </a:p>
                  </a:txBody>
                  <a:tcPr marL="72000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387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 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387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3,000,000 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387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3,000,000 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387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8387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93001769"/>
                  </a:ext>
                </a:extLst>
              </a:tr>
              <a:tr h="3496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총 금액</a:t>
                      </a:r>
                      <a:r>
                        <a:rPr lang="en-US" altLang="ko-K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VAT </a:t>
                      </a:r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별도</a:t>
                      </a:r>
                      <a:r>
                        <a:rPr lang="en-US" altLang="ko-K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72000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140,785,000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387" marR="8387" marT="838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</a:t>
                      </a:r>
                      <a:r>
                        <a:rPr lang="en-US" altLang="ko-KR" sz="8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8387" marR="8387" marT="838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4297683"/>
                  </a:ext>
                </a:extLst>
              </a:tr>
              <a:tr h="34965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DB</a:t>
                      </a:r>
                    </a:p>
                  </a:txBody>
                  <a:tcPr marL="8387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Maria DBMS</a:t>
                      </a:r>
                    </a:p>
                  </a:txBody>
                  <a:tcPr marL="72000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Maria Database Enterprise Server </a:t>
                      </a:r>
                    </a:p>
                  </a:txBody>
                  <a:tcPr marL="72000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 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387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 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387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 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387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387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59939938"/>
                  </a:ext>
                </a:extLst>
              </a:tr>
              <a:tr h="3496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총 금액</a:t>
                      </a:r>
                      <a:r>
                        <a:rPr lang="en-US" altLang="ko-K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VAT </a:t>
                      </a:r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별도</a:t>
                      </a:r>
                      <a:r>
                        <a:rPr lang="en-US" altLang="ko-K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72000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                        </a:t>
                      </a:r>
                      <a:r>
                        <a:rPr lang="en-US" altLang="ko-KR" sz="8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 </a:t>
                      </a:r>
                    </a:p>
                  </a:txBody>
                  <a:tcPr marL="8387" marR="8387" marT="838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</a:t>
                      </a:r>
                      <a:r>
                        <a:rPr lang="en-US" altLang="ko-KR" sz="8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8387" marR="8387" marT="838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013233355"/>
                  </a:ext>
                </a:extLst>
              </a:tr>
              <a:tr h="349655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총 금액</a:t>
                      </a:r>
                      <a:r>
                        <a:rPr lang="en-US" altLang="ko-KR" sz="8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VAT </a:t>
                      </a:r>
                      <a:r>
                        <a:rPr lang="ko-KR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별도</a:t>
                      </a:r>
                      <a:r>
                        <a:rPr lang="en-US" altLang="ko-KR" sz="8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8387" marR="8387" marT="83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140,785,000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387" marR="8387" marT="838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</a:t>
                      </a:r>
                      <a:r>
                        <a:rPr lang="en-US" altLang="ko-K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8387" marR="8387" marT="838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85604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88562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xmlns="" id="{753993D7-BAE4-4793-B825-C14A4998676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mtClean="0"/>
              <a:t>4</a:t>
            </a:fld>
            <a:endParaRPr lang="ko-KR" altLang="en-US" dirty="0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xmlns="" id="{8EB45044-87A8-4F6A-BFD2-8A7F8345C7B7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ko-KR" dirty="0" smtClean="0">
                <a:solidFill>
                  <a:srgbClr val="000000"/>
                </a:solidFill>
                <a:ea typeface="LG스마트체 Regular" panose="020B0600000101010101"/>
              </a:rPr>
              <a:t>3. </a:t>
            </a:r>
            <a:r>
              <a:rPr lang="ko-KR" altLang="en-US" dirty="0" smtClean="0">
                <a:solidFill>
                  <a:srgbClr val="000000"/>
                </a:solidFill>
                <a:ea typeface="LG스마트체 Regular" panose="020B0600000101010101"/>
              </a:rPr>
              <a:t>시스템 </a:t>
            </a:r>
            <a:r>
              <a:rPr lang="ko-KR" altLang="en-US" dirty="0">
                <a:solidFill>
                  <a:srgbClr val="000000"/>
                </a:solidFill>
                <a:ea typeface="LG스마트체 Regular" panose="020B0600000101010101"/>
              </a:rPr>
              <a:t>개선 </a:t>
            </a:r>
            <a:r>
              <a:rPr lang="ko-KR" altLang="en-US" dirty="0" smtClean="0">
                <a:solidFill>
                  <a:srgbClr val="000000"/>
                </a:solidFill>
                <a:ea typeface="LG스마트체 Regular" panose="020B0600000101010101"/>
              </a:rPr>
              <a:t>방안 </a:t>
            </a:r>
            <a:r>
              <a:rPr lang="en-US" altLang="ko-KR" dirty="0" smtClean="0">
                <a:solidFill>
                  <a:srgbClr val="000000"/>
                </a:solidFill>
                <a:ea typeface="LG스마트체 Regular" panose="020B0600000101010101"/>
              </a:rPr>
              <a:t>(1/4)</a:t>
            </a:r>
            <a:endParaRPr lang="ko-KR" altLang="en-US" dirty="0">
              <a:solidFill>
                <a:srgbClr val="000000"/>
              </a:solidFill>
              <a:ea typeface="LG스마트체 Regular" panose="020B0600000101010101"/>
            </a:endParaRPr>
          </a:p>
        </p:txBody>
      </p:sp>
      <p:sp>
        <p:nvSpPr>
          <p:cNvPr id="21" name="Text Box 32"/>
          <p:cNvSpPr txBox="1">
            <a:spLocks noChangeArrowheads="1"/>
          </p:cNvSpPr>
          <p:nvPr/>
        </p:nvSpPr>
        <p:spPr bwMode="auto">
          <a:xfrm>
            <a:off x="271019" y="786730"/>
            <a:ext cx="1800493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q"/>
            </a:pPr>
            <a:r>
              <a:rPr lang="en-US" altLang="ko-KR" sz="1400" b="1" dirty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400" b="1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로그인 및 설치 환경</a:t>
            </a:r>
            <a:endParaRPr lang="ko-KR" altLang="en-US" sz="1400" b="1" dirty="0">
              <a:solidFill>
                <a:srgbClr val="00000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22" name="직선 연결선 21"/>
          <p:cNvCxnSpPr/>
          <p:nvPr/>
        </p:nvCxnSpPr>
        <p:spPr>
          <a:xfrm>
            <a:off x="398353" y="1094507"/>
            <a:ext cx="886418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Group 18"/>
          <p:cNvGraphicFramePr>
            <a:graphicFrameLocks noGrp="1"/>
          </p:cNvGraphicFramePr>
          <p:nvPr>
            <p:extLst/>
          </p:nvPr>
        </p:nvGraphicFramePr>
        <p:xfrm>
          <a:off x="377703" y="1313367"/>
          <a:ext cx="8935630" cy="5070352"/>
        </p:xfrm>
        <a:graphic>
          <a:graphicData uri="http://schemas.openxmlformats.org/drawingml/2006/table">
            <a:tbl>
              <a:tblPr/>
              <a:tblGrid>
                <a:gridCol w="102380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05084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99102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6994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091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000" b="0" kern="1200" dirty="0" smtClean="0">
                          <a:ln w="3175">
                            <a:solidFill>
                              <a:schemeClr val="tx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구분</a:t>
                      </a:r>
                    </a:p>
                  </a:txBody>
                  <a:tcPr marL="36000" marR="36000" marT="36000" marB="36000" anchor="ctr" horzOverflow="overflow">
                    <a:lnL cap="flat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000" b="1" kern="1200" dirty="0" smtClean="0">
                          <a:ln w="3175">
                            <a:solidFill>
                              <a:schemeClr val="tx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기존</a:t>
                      </a:r>
                      <a:r>
                        <a:rPr lang="en-US" altLang="ko-KR" sz="1000" b="1" kern="1200" dirty="0" smtClean="0">
                          <a:ln w="3175">
                            <a:solidFill>
                              <a:schemeClr val="tx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b="1" kern="1200" dirty="0" smtClean="0">
                          <a:ln w="3175">
                            <a:solidFill>
                              <a:schemeClr val="tx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서비스</a:t>
                      </a:r>
                      <a:r>
                        <a:rPr lang="en-US" altLang="ko-KR" sz="1000" b="1" kern="1200" dirty="0" smtClean="0">
                          <a:ln w="3175">
                            <a:solidFill>
                              <a:schemeClr val="tx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1" kern="1200" dirty="0" smtClean="0">
                          <a:ln w="3175">
                            <a:solidFill>
                              <a:schemeClr val="tx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단말 向</a:t>
                      </a:r>
                      <a:r>
                        <a:rPr lang="en-US" altLang="ko-KR" sz="1000" b="1" kern="1200" dirty="0" smtClean="0">
                          <a:ln w="3175">
                            <a:solidFill>
                              <a:schemeClr val="tx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)</a:t>
                      </a:r>
                      <a:endParaRPr lang="ko-KR" altLang="en-US" sz="1000" b="1" kern="1200" dirty="0" smtClean="0">
                        <a:ln w="3175">
                          <a:solidFill>
                            <a:schemeClr val="tx1">
                              <a:alpha val="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1000" b="1" kern="1200" dirty="0" smtClean="0">
                          <a:ln w="3175">
                            <a:solidFill>
                              <a:schemeClr val="tx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New </a:t>
                      </a:r>
                      <a:r>
                        <a:rPr lang="ko-KR" altLang="en-US" sz="1000" b="1" kern="1200" dirty="0" smtClean="0">
                          <a:ln w="3175">
                            <a:solidFill>
                              <a:schemeClr val="tx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서비스 </a:t>
                      </a:r>
                      <a:r>
                        <a:rPr lang="en-US" altLang="ko-KR" sz="1000" b="1" kern="1200" dirty="0" smtClean="0">
                          <a:ln w="3175">
                            <a:solidFill>
                              <a:schemeClr val="tx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1" kern="1200" dirty="0" smtClean="0">
                          <a:ln w="3175">
                            <a:solidFill>
                              <a:schemeClr val="tx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서버 向</a:t>
                      </a:r>
                      <a:r>
                        <a:rPr lang="en-US" altLang="ko-KR" sz="1000" b="1" kern="1200" dirty="0" smtClean="0">
                          <a:ln w="3175">
                            <a:solidFill>
                              <a:schemeClr val="tx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)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000" b="0" kern="1200" dirty="0" smtClean="0">
                          <a:ln w="3175">
                            <a:solidFill>
                              <a:schemeClr val="tx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비고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49654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로그인 구성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8900" indent="-88900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8900" indent="-88900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8900" indent="-88900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서버향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구성으로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Network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환경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/>
                      </a:r>
                      <a:b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</a:b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무관하게 서비스 가능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26464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설치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배포 구성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초기 설치 후 </a:t>
                      </a:r>
                      <a:r>
                        <a:rPr kumimoji="1" lang="ko-KR" altLang="en-US" sz="105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사용자 직접 확인 후 버전 </a:t>
                      </a:r>
                      <a:r>
                        <a:rPr kumimoji="1" lang="en-US" altLang="ko-KR" sz="105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Upgrade </a:t>
                      </a:r>
                      <a:r>
                        <a:rPr kumimoji="1" lang="ko-KR" altLang="en-US" sz="105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구조</a:t>
                      </a: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ko-KR" altLang="en-US" sz="105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변경 모듈만 배포</a:t>
                      </a:r>
                      <a:r>
                        <a:rPr kumimoji="1" lang="en-US" altLang="ko-KR" sz="105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1" lang="ko-KR" altLang="en-US" sz="105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자동 버전 </a:t>
                      </a:r>
                      <a:r>
                        <a:rPr kumimoji="1" lang="en-US" altLang="ko-KR" sz="105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Upgrade </a:t>
                      </a:r>
                      <a:r>
                        <a:rPr kumimoji="1" lang="ko-KR" altLang="en-US" sz="105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구조</a:t>
                      </a:r>
                      <a:endParaRPr kumimoji="1" lang="en-US" altLang="ko-KR" sz="105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1" lang="ko-KR" altLang="en-U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자동 버전 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Upgrade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로 사용자 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/>
                      </a:r>
                      <a:b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</a:b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편의성 증대하며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/>
                      </a:r>
                      <a:b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</a:b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변경된 모듈만 배포하여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/>
                      </a:r>
                      <a:b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</a:b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배포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/Upgrade 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시 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N/W 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부하를 줄여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 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줌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grpSp>
        <p:nvGrpSpPr>
          <p:cNvPr id="9" name="그룹 8"/>
          <p:cNvGrpSpPr/>
          <p:nvPr/>
        </p:nvGrpSpPr>
        <p:grpSpPr>
          <a:xfrm>
            <a:off x="1501608" y="1896999"/>
            <a:ext cx="2795241" cy="1982783"/>
            <a:chOff x="527411" y="2411063"/>
            <a:chExt cx="3362837" cy="2216140"/>
          </a:xfrm>
        </p:grpSpPr>
        <p:pic>
          <p:nvPicPr>
            <p:cNvPr id="10" name="그림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03071" y="3679513"/>
              <a:ext cx="411387" cy="335492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527411" y="4031938"/>
              <a:ext cx="75373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CRM Pro </a:t>
              </a:r>
            </a:p>
            <a:p>
              <a:r>
                <a:rPr lang="ko-KR" altLang="en-US" sz="10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클라이언트</a:t>
              </a:r>
              <a:endParaRPr lang="ko-KR" altLang="en-US" sz="1000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grpSp>
          <p:nvGrpSpPr>
            <p:cNvPr id="12" name="그룹 11"/>
            <p:cNvGrpSpPr/>
            <p:nvPr/>
          </p:nvGrpSpPr>
          <p:grpSpPr>
            <a:xfrm>
              <a:off x="2783123" y="3221625"/>
              <a:ext cx="1107125" cy="991517"/>
              <a:chOff x="4241384" y="3687234"/>
              <a:chExt cx="1107125" cy="991517"/>
            </a:xfrm>
          </p:grpSpPr>
          <p:sp>
            <p:nvSpPr>
              <p:cNvPr id="33" name="모서리가 둥근 직사각형 32"/>
              <p:cNvSpPr/>
              <p:nvPr/>
            </p:nvSpPr>
            <p:spPr>
              <a:xfrm>
                <a:off x="4244368" y="3922663"/>
                <a:ext cx="1104141" cy="75608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34" name="그림 3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333558" y="3996464"/>
                <a:ext cx="236414" cy="579600"/>
              </a:xfrm>
              <a:prstGeom prst="rect">
                <a:avLst/>
              </a:prstGeom>
            </p:spPr>
          </p:pic>
          <p:pic>
            <p:nvPicPr>
              <p:cNvPr id="35" name="그림 34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586422" y="3996464"/>
                <a:ext cx="236414" cy="579600"/>
              </a:xfrm>
              <a:prstGeom prst="rect">
                <a:avLst/>
              </a:prstGeom>
            </p:spPr>
          </p:pic>
          <p:pic>
            <p:nvPicPr>
              <p:cNvPr id="36" name="그림 35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847995" y="3996464"/>
                <a:ext cx="236414" cy="579600"/>
              </a:xfrm>
              <a:prstGeom prst="rect">
                <a:avLst/>
              </a:prstGeom>
            </p:spPr>
          </p:pic>
          <p:sp>
            <p:nvSpPr>
              <p:cNvPr id="37" name="TextBox 36"/>
              <p:cNvSpPr txBox="1"/>
              <p:nvPr/>
            </p:nvSpPr>
            <p:spPr>
              <a:xfrm>
                <a:off x="5021175" y="4048681"/>
                <a:ext cx="32733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1800" b="1" dirty="0" smtClean="0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…</a:t>
                </a:r>
                <a:endParaRPr lang="ko-KR" altLang="en-US" sz="1800" b="1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4241384" y="3687234"/>
                <a:ext cx="1016625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1000" dirty="0" smtClean="0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고급형 </a:t>
                </a:r>
                <a:r>
                  <a:rPr lang="ko-KR" altLang="en-US" sz="1000" dirty="0" err="1" smtClean="0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센트릭스</a:t>
                </a:r>
                <a:endParaRPr lang="ko-KR" altLang="en-US" sz="100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endParaRPr>
              </a:p>
            </p:txBody>
          </p:sp>
        </p:grpSp>
        <p:pic>
          <p:nvPicPr>
            <p:cNvPr id="13" name="Picture 66" descr="j043160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496" y="3666505"/>
              <a:ext cx="365266" cy="366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1131039" y="3306332"/>
              <a:ext cx="8322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9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CRM Pro </a:t>
              </a:r>
            </a:p>
            <a:p>
              <a:pPr algn="ctr"/>
              <a:r>
                <a:rPr lang="ko-KR" altLang="en-US" sz="9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서버에 로그인</a:t>
              </a:r>
              <a:endPara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pic>
          <p:nvPicPr>
            <p:cNvPr id="15" name="Picture 4" descr="http://cloudware.bg/files/uploads/cloud-server1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2808" y="3011731"/>
              <a:ext cx="563432" cy="5174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1715780" y="2805514"/>
              <a:ext cx="95410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CRM Pro </a:t>
              </a:r>
              <a:r>
                <a:rPr lang="ko-KR" altLang="en-US" sz="10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서버</a:t>
              </a:r>
              <a:endParaRPr lang="ko-KR" altLang="en-US" sz="1000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19267" y="4076368"/>
              <a:ext cx="440059" cy="340967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1906600" y="3822142"/>
              <a:ext cx="70243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IP-Phone</a:t>
              </a:r>
              <a:endParaRPr lang="ko-KR" altLang="en-US" sz="1000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cxnSp>
          <p:nvCxnSpPr>
            <p:cNvPr id="23" name="꺾인 연결선 22"/>
            <p:cNvCxnSpPr>
              <a:stCxn id="19" idx="2"/>
              <a:endCxn id="33" idx="2"/>
            </p:cNvCxnSpPr>
            <p:nvPr/>
          </p:nvCxnSpPr>
          <p:spPr>
            <a:xfrm rot="5400000" flipH="1" flipV="1">
              <a:off x="2686640" y="3765798"/>
              <a:ext cx="204193" cy="1098881"/>
            </a:xfrm>
            <a:prstGeom prst="bentConnector3">
              <a:avLst>
                <a:gd name="adj1" fmla="val -111953"/>
              </a:avLst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순서도: 연결자 23"/>
            <p:cNvSpPr/>
            <p:nvPr/>
          </p:nvSpPr>
          <p:spPr>
            <a:xfrm>
              <a:off x="1624508" y="3950048"/>
              <a:ext cx="177228" cy="177228"/>
            </a:xfrm>
            <a:prstGeom prst="flowChartConnec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268606" y="4117593"/>
              <a:ext cx="6527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9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IP-Phone</a:t>
              </a:r>
            </a:p>
            <a:p>
              <a:pPr algn="ctr"/>
              <a:r>
                <a:rPr lang="ko-KR" altLang="en-US" sz="900" dirty="0" err="1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호제어</a:t>
              </a:r>
              <a:endPara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cxnSp>
          <p:nvCxnSpPr>
            <p:cNvPr id="27" name="직선 화살표 연결선 26"/>
            <p:cNvCxnSpPr>
              <a:stCxn id="10" idx="3"/>
              <a:endCxn id="19" idx="1"/>
            </p:cNvCxnSpPr>
            <p:nvPr/>
          </p:nvCxnSpPr>
          <p:spPr>
            <a:xfrm>
              <a:off x="1314458" y="3847259"/>
              <a:ext cx="704809" cy="399593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2459326" y="4396371"/>
              <a:ext cx="62709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9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통화</a:t>
              </a:r>
              <a:r>
                <a:rPr lang="en-US" altLang="ko-KR" sz="9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 </a:t>
              </a:r>
              <a:r>
                <a:rPr lang="ko-KR" altLang="en-US" sz="9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연동</a:t>
              </a:r>
              <a:endPara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cxnSp>
          <p:nvCxnSpPr>
            <p:cNvPr id="29" name="직선 화살표 연결선 28"/>
            <p:cNvCxnSpPr>
              <a:stCxn id="10" idx="3"/>
              <a:endCxn id="15" idx="2"/>
            </p:cNvCxnSpPr>
            <p:nvPr/>
          </p:nvCxnSpPr>
          <p:spPr>
            <a:xfrm flipV="1">
              <a:off x="1314458" y="3529185"/>
              <a:ext cx="940066" cy="318074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0" name="Picture 4" descr="http://cloudware.bg/files/uploads/cloud-server1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1143" y="2576642"/>
              <a:ext cx="563432" cy="5174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1" name="직선 화살표 연결선 30"/>
            <p:cNvCxnSpPr>
              <a:stCxn id="15" idx="3"/>
              <a:endCxn id="30" idx="2"/>
            </p:cNvCxnSpPr>
            <p:nvPr/>
          </p:nvCxnSpPr>
          <p:spPr>
            <a:xfrm flipV="1">
              <a:off x="2536240" y="3094096"/>
              <a:ext cx="546619" cy="176362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2716208" y="2411063"/>
              <a:ext cx="85953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UCUBE </a:t>
              </a:r>
              <a:r>
                <a:rPr lang="ko-KR" altLang="en-US" sz="10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서버</a:t>
              </a:r>
              <a:endParaRPr lang="ko-KR" altLang="en-US" sz="1000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39" name="그룹 38"/>
          <p:cNvGrpSpPr/>
          <p:nvPr/>
        </p:nvGrpSpPr>
        <p:grpSpPr>
          <a:xfrm>
            <a:off x="4542752" y="1860646"/>
            <a:ext cx="2795242" cy="1982783"/>
            <a:chOff x="1501608" y="2213201"/>
            <a:chExt cx="2795242" cy="1982783"/>
          </a:xfrm>
        </p:grpSpPr>
        <p:pic>
          <p:nvPicPr>
            <p:cNvPr id="40" name="그림 3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13862" y="3348085"/>
              <a:ext cx="341951" cy="300165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1501608" y="3663400"/>
              <a:ext cx="626513" cy="3579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CRM Pro </a:t>
              </a:r>
            </a:p>
            <a:p>
              <a:r>
                <a:rPr lang="ko-KR" altLang="en-US" sz="10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클라이언트</a:t>
              </a:r>
              <a:endParaRPr lang="ko-KR" altLang="en-US" sz="1000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grpSp>
          <p:nvGrpSpPr>
            <p:cNvPr id="42" name="그룹 41"/>
            <p:cNvGrpSpPr/>
            <p:nvPr/>
          </p:nvGrpSpPr>
          <p:grpSpPr>
            <a:xfrm>
              <a:off x="3350953" y="2938412"/>
              <a:ext cx="945897" cy="887111"/>
              <a:chOff x="4210541" y="3687234"/>
              <a:chExt cx="1137968" cy="991517"/>
            </a:xfrm>
          </p:grpSpPr>
          <p:sp>
            <p:nvSpPr>
              <p:cNvPr id="57" name="모서리가 둥근 직사각형 56"/>
              <p:cNvSpPr/>
              <p:nvPr/>
            </p:nvSpPr>
            <p:spPr>
              <a:xfrm>
                <a:off x="4244368" y="3922663"/>
                <a:ext cx="1104141" cy="75608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58" name="그림 57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333558" y="3996464"/>
                <a:ext cx="236414" cy="579600"/>
              </a:xfrm>
              <a:prstGeom prst="rect">
                <a:avLst/>
              </a:prstGeom>
            </p:spPr>
          </p:pic>
          <p:pic>
            <p:nvPicPr>
              <p:cNvPr id="59" name="그림 58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586422" y="3996464"/>
                <a:ext cx="236414" cy="579600"/>
              </a:xfrm>
              <a:prstGeom prst="rect">
                <a:avLst/>
              </a:prstGeom>
            </p:spPr>
          </p:pic>
          <p:pic>
            <p:nvPicPr>
              <p:cNvPr id="60" name="그림 59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847995" y="3996464"/>
                <a:ext cx="236414" cy="579600"/>
              </a:xfrm>
              <a:prstGeom prst="rect">
                <a:avLst/>
              </a:prstGeom>
            </p:spPr>
          </p:pic>
          <p:sp>
            <p:nvSpPr>
              <p:cNvPr id="61" name="TextBox 60"/>
              <p:cNvSpPr txBox="1"/>
              <p:nvPr/>
            </p:nvSpPr>
            <p:spPr>
              <a:xfrm>
                <a:off x="5021175" y="4048681"/>
                <a:ext cx="32733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1800" b="1" dirty="0" smtClean="0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…</a:t>
                </a:r>
                <a:endParaRPr lang="ko-KR" altLang="en-US" sz="1800" b="1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4210541" y="3687234"/>
                <a:ext cx="101662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1000" dirty="0" smtClean="0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고급형 </a:t>
                </a:r>
                <a:r>
                  <a:rPr lang="ko-KR" altLang="en-US" sz="1000" dirty="0" err="1" smtClean="0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센트릭스</a:t>
                </a:r>
                <a:endParaRPr lang="ko-KR" altLang="en-US" sz="100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endParaRPr>
              </a:p>
            </p:txBody>
          </p:sp>
        </p:grpSp>
        <p:pic>
          <p:nvPicPr>
            <p:cNvPr id="43" name="Picture 66" descr="j043160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44902" y="3336446"/>
              <a:ext cx="303615" cy="3280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" name="TextBox 43"/>
            <p:cNvSpPr txBox="1"/>
            <p:nvPr/>
          </p:nvSpPr>
          <p:spPr>
            <a:xfrm>
              <a:off x="2012142" y="2816913"/>
              <a:ext cx="691803" cy="330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9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CRM Pro </a:t>
              </a:r>
            </a:p>
            <a:p>
              <a:pPr algn="ctr"/>
              <a:r>
                <a:rPr lang="ko-KR" altLang="en-US" sz="9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서버에 로그인</a:t>
              </a:r>
              <a:endPara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pic>
          <p:nvPicPr>
            <p:cNvPr id="45" name="Picture 4" descr="http://cloudware.bg/files/uploads/cloud-server1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91946" y="2750619"/>
              <a:ext cx="468333" cy="4629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6" name="TextBox 45"/>
            <p:cNvSpPr txBox="1"/>
            <p:nvPr/>
          </p:nvSpPr>
          <p:spPr>
            <a:xfrm>
              <a:off x="2480852" y="2566117"/>
              <a:ext cx="793068" cy="2202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CRM Pro </a:t>
              </a:r>
              <a:r>
                <a:rPr lang="ko-KR" altLang="en-US" sz="10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서버</a:t>
              </a:r>
              <a:endParaRPr lang="ko-KR" altLang="en-US" sz="1000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pic>
          <p:nvPicPr>
            <p:cNvPr id="47" name="그림 4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630563" y="3703151"/>
              <a:ext cx="365784" cy="305064"/>
            </a:xfrm>
            <a:prstGeom prst="rect">
              <a:avLst/>
            </a:prstGeom>
          </p:spPr>
        </p:pic>
        <p:sp>
          <p:nvSpPr>
            <p:cNvPr id="48" name="TextBox 47"/>
            <p:cNvSpPr txBox="1"/>
            <p:nvPr/>
          </p:nvSpPr>
          <p:spPr>
            <a:xfrm>
              <a:off x="2536913" y="3475695"/>
              <a:ext cx="583875" cy="2202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IP-Phone</a:t>
              </a:r>
              <a:endParaRPr lang="ko-KR" altLang="en-US" sz="1000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cxnSp>
          <p:nvCxnSpPr>
            <p:cNvPr id="49" name="꺾인 연결선 48"/>
            <p:cNvCxnSpPr>
              <a:stCxn id="47" idx="2"/>
              <a:endCxn id="57" idx="2"/>
            </p:cNvCxnSpPr>
            <p:nvPr/>
          </p:nvCxnSpPr>
          <p:spPr>
            <a:xfrm rot="5400000" flipH="1" flipV="1">
              <a:off x="3234361" y="3404616"/>
              <a:ext cx="182692" cy="1024505"/>
            </a:xfrm>
            <a:prstGeom prst="bentConnector3">
              <a:avLst>
                <a:gd name="adj1" fmla="val -125129"/>
              </a:avLst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순서도: 연결자 49"/>
            <p:cNvSpPr/>
            <p:nvPr/>
          </p:nvSpPr>
          <p:spPr>
            <a:xfrm>
              <a:off x="2976448" y="3249439"/>
              <a:ext cx="147315" cy="158566"/>
            </a:xfrm>
            <a:prstGeom prst="flowChartConnec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cxnSp>
          <p:nvCxnSpPr>
            <p:cNvPr id="51" name="직선 화살표 연결선 50"/>
            <p:cNvCxnSpPr>
              <a:stCxn id="45" idx="2"/>
              <a:endCxn id="57" idx="1"/>
            </p:cNvCxnSpPr>
            <p:nvPr/>
          </p:nvCxnSpPr>
          <p:spPr>
            <a:xfrm>
              <a:off x="2826113" y="3213586"/>
              <a:ext cx="552957" cy="273701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/>
            <p:cNvSpPr txBox="1"/>
            <p:nvPr/>
          </p:nvSpPr>
          <p:spPr>
            <a:xfrm>
              <a:off x="3107445" y="3989458"/>
              <a:ext cx="521251" cy="2065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9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통화</a:t>
              </a:r>
              <a:r>
                <a:rPr lang="en-US" altLang="ko-KR" sz="9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 </a:t>
              </a:r>
              <a:r>
                <a:rPr lang="ko-KR" altLang="en-US" sz="9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연동</a:t>
              </a:r>
              <a:endPara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cxnSp>
          <p:nvCxnSpPr>
            <p:cNvPr id="53" name="직선 화살표 연결선 52"/>
            <p:cNvCxnSpPr>
              <a:stCxn id="40" idx="3"/>
              <a:endCxn id="45" idx="2"/>
            </p:cNvCxnSpPr>
            <p:nvPr/>
          </p:nvCxnSpPr>
          <p:spPr>
            <a:xfrm flipV="1">
              <a:off x="2155813" y="3213586"/>
              <a:ext cx="670300" cy="284582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4" name="Picture 4" descr="http://cloudware.bg/files/uploads/cloud-server1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1568" y="2361345"/>
              <a:ext cx="468333" cy="4629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55" name="직선 화살표 연결선 54"/>
            <p:cNvCxnSpPr>
              <a:stCxn id="45" idx="3"/>
              <a:endCxn id="54" idx="2"/>
            </p:cNvCxnSpPr>
            <p:nvPr/>
          </p:nvCxnSpPr>
          <p:spPr>
            <a:xfrm flipV="1">
              <a:off x="3060279" y="2824312"/>
              <a:ext cx="565456" cy="157791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3320969" y="2213201"/>
              <a:ext cx="714455" cy="2202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UCUBE </a:t>
              </a:r>
              <a:r>
                <a:rPr lang="ko-KR" altLang="en-US" sz="10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서버</a:t>
              </a:r>
              <a:endParaRPr lang="ko-KR" altLang="en-US" sz="1000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</p:grpSp>
      <p:pic>
        <p:nvPicPr>
          <p:cNvPr id="63" name="그림 62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727017" y="4719150"/>
            <a:ext cx="2289971" cy="1379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그룹 3"/>
          <p:cNvGrpSpPr/>
          <p:nvPr/>
        </p:nvGrpSpPr>
        <p:grpSpPr>
          <a:xfrm>
            <a:off x="4700356" y="4719149"/>
            <a:ext cx="2289971" cy="1379095"/>
            <a:chOff x="4700356" y="4719149"/>
            <a:chExt cx="2289971" cy="1379095"/>
          </a:xfrm>
        </p:grpSpPr>
        <p:pic>
          <p:nvPicPr>
            <p:cNvPr id="64" name="그림 63"/>
            <p:cNvPicPr/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4700356" y="4719149"/>
              <a:ext cx="2289971" cy="13790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5" name="그림 64"/>
            <p:cNvPicPr/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5528857" y="5031785"/>
              <a:ext cx="1314219" cy="770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13098625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xmlns="" id="{753993D7-BAE4-4793-B825-C14A4998676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mtClean="0"/>
              <a:t>5</a:t>
            </a:fld>
            <a:endParaRPr lang="ko-KR" altLang="en-US" dirty="0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xmlns="" id="{8EB45044-87A8-4F6A-BFD2-8A7F8345C7B7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ko-KR" dirty="0">
                <a:solidFill>
                  <a:srgbClr val="000000"/>
                </a:solidFill>
                <a:ea typeface="LG스마트체 Regular" panose="020B0600000101010101"/>
              </a:rPr>
              <a:t>3</a:t>
            </a:r>
            <a:r>
              <a:rPr lang="en-US" altLang="ko-KR" dirty="0" smtClean="0">
                <a:solidFill>
                  <a:srgbClr val="000000"/>
                </a:solidFill>
                <a:ea typeface="LG스마트체 Regular" panose="020B0600000101010101"/>
              </a:rPr>
              <a:t>. </a:t>
            </a:r>
            <a:r>
              <a:rPr lang="ko-KR" altLang="en-US" dirty="0" smtClean="0">
                <a:solidFill>
                  <a:srgbClr val="000000"/>
                </a:solidFill>
                <a:ea typeface="LG스마트체 Regular" panose="020B0600000101010101"/>
              </a:rPr>
              <a:t>시스템 개선 방안 </a:t>
            </a:r>
            <a:r>
              <a:rPr lang="en-US" altLang="ko-KR" dirty="0" smtClean="0">
                <a:solidFill>
                  <a:srgbClr val="000000"/>
                </a:solidFill>
                <a:ea typeface="LG스마트체 Regular" panose="020B0600000101010101"/>
              </a:rPr>
              <a:t>(2/4)</a:t>
            </a:r>
            <a:endParaRPr lang="ko-KR" altLang="en-US" dirty="0">
              <a:solidFill>
                <a:srgbClr val="000000"/>
              </a:solidFill>
              <a:ea typeface="LG스마트체 Regular" panose="020B0600000101010101"/>
            </a:endParaRPr>
          </a:p>
        </p:txBody>
      </p:sp>
      <p:sp>
        <p:nvSpPr>
          <p:cNvPr id="21" name="Text Box 32"/>
          <p:cNvSpPr txBox="1">
            <a:spLocks noChangeArrowheads="1"/>
          </p:cNvSpPr>
          <p:nvPr/>
        </p:nvSpPr>
        <p:spPr bwMode="auto">
          <a:xfrm>
            <a:off x="271019" y="1256755"/>
            <a:ext cx="1957587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q"/>
            </a:pPr>
            <a:r>
              <a:rPr lang="en-US" altLang="ko-KR" sz="1400" b="1" dirty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400" b="1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기존 대비 나아지는 점</a:t>
            </a:r>
            <a:endParaRPr lang="ko-KR" altLang="en-US" sz="1400" b="1" dirty="0">
              <a:solidFill>
                <a:srgbClr val="00000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22" name="직선 연결선 21"/>
          <p:cNvCxnSpPr/>
          <p:nvPr/>
        </p:nvCxnSpPr>
        <p:spPr>
          <a:xfrm>
            <a:off x="398353" y="1564532"/>
            <a:ext cx="886418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71019" y="588040"/>
            <a:ext cx="93062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서버 </a:t>
            </a:r>
            <a:r>
              <a:rPr lang="ko-KR" altLang="en-US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연동향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개발을 통해서 </a:t>
            </a:r>
            <a:r>
              <a:rPr lang="en-US" altLang="ko-KR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IP</a:t>
            </a:r>
            <a:r>
              <a:rPr lang="ko-KR" altLang="en-US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폰 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연동 기반의 </a:t>
            </a:r>
            <a:r>
              <a:rPr lang="ko-KR" altLang="en-US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단말향에서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나오는 </a:t>
            </a:r>
            <a:r>
              <a:rPr lang="en-US" altLang="ko-KR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VOC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를 감소 시키고</a:t>
            </a:r>
            <a:r>
              <a:rPr lang="en-US" altLang="ko-KR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사용자 </a:t>
            </a:r>
            <a:r>
              <a:rPr lang="en-US" altLang="ko-KR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UX 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개선 및 통계 기능 고도화를 통하여 사용자 만족도를 높이도록 하겠습니다 </a:t>
            </a:r>
            <a:r>
              <a:rPr lang="en-US" altLang="ko-KR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endParaRPr lang="ko-KR" altLang="en-US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271019" y="6370112"/>
            <a:ext cx="281084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ko-KR" sz="900" dirty="0" smtClean="0">
                <a:solidFill>
                  <a:srgbClr val="00B05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** MSA : Micro Service Architecture</a:t>
            </a:r>
            <a:endParaRPr lang="ko-KR" altLang="en-US" sz="900" dirty="0">
              <a:solidFill>
                <a:srgbClr val="00B05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graphicFrame>
        <p:nvGraphicFramePr>
          <p:cNvPr id="9" name="Group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8288953"/>
              </p:ext>
            </p:extLst>
          </p:nvPr>
        </p:nvGraphicFramePr>
        <p:xfrm>
          <a:off x="377703" y="1698175"/>
          <a:ext cx="8935630" cy="4646535"/>
        </p:xfrm>
        <a:graphic>
          <a:graphicData uri="http://schemas.openxmlformats.org/drawingml/2006/table">
            <a:tbl>
              <a:tblPr/>
              <a:tblGrid>
                <a:gridCol w="135694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59182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9126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3541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000" b="0" kern="1200" dirty="0" smtClean="0">
                          <a:ln w="3175">
                            <a:solidFill>
                              <a:schemeClr val="tx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구분</a:t>
                      </a:r>
                    </a:p>
                  </a:txBody>
                  <a:tcPr marL="36000" marR="36000" marT="36000" marB="36000" anchor="ctr" horzOverflow="overflow">
                    <a:lnL cap="flat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000" b="1" kern="1200" dirty="0" smtClean="0">
                          <a:ln w="3175">
                            <a:solidFill>
                              <a:schemeClr val="tx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기존</a:t>
                      </a:r>
                      <a:r>
                        <a:rPr lang="en-US" altLang="ko-KR" sz="1000" b="1" kern="1200" dirty="0" smtClean="0">
                          <a:ln w="3175">
                            <a:solidFill>
                              <a:schemeClr val="tx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b="1" kern="1200" dirty="0" smtClean="0">
                          <a:ln w="3175">
                            <a:solidFill>
                              <a:schemeClr val="tx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서비스</a:t>
                      </a:r>
                      <a:r>
                        <a:rPr lang="en-US" altLang="ko-KR" sz="1000" b="1" kern="1200" dirty="0" smtClean="0">
                          <a:ln w="3175">
                            <a:solidFill>
                              <a:schemeClr val="tx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1" kern="1200" dirty="0" smtClean="0">
                          <a:ln w="3175">
                            <a:solidFill>
                              <a:schemeClr val="tx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단말 向</a:t>
                      </a:r>
                      <a:r>
                        <a:rPr lang="en-US" altLang="ko-KR" sz="1000" b="1" kern="1200" dirty="0" smtClean="0">
                          <a:ln w="3175">
                            <a:solidFill>
                              <a:schemeClr val="tx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)</a:t>
                      </a:r>
                      <a:endParaRPr lang="ko-KR" altLang="en-US" sz="1000" b="1" kern="1200" dirty="0" smtClean="0">
                        <a:ln w="3175">
                          <a:solidFill>
                            <a:schemeClr val="tx1">
                              <a:alpha val="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1000" b="1" kern="1200" dirty="0" smtClean="0">
                          <a:ln w="3175">
                            <a:solidFill>
                              <a:schemeClr val="tx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New </a:t>
                      </a:r>
                      <a:r>
                        <a:rPr lang="ko-KR" altLang="en-US" sz="1000" b="1" kern="1200" dirty="0" smtClean="0">
                          <a:ln w="3175">
                            <a:solidFill>
                              <a:schemeClr val="tx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서비스 </a:t>
                      </a:r>
                      <a:r>
                        <a:rPr lang="en-US" altLang="ko-KR" sz="1000" b="1" kern="1200" dirty="0" smtClean="0">
                          <a:ln w="3175">
                            <a:solidFill>
                              <a:schemeClr val="tx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1" kern="1200" dirty="0" smtClean="0">
                          <a:ln w="3175">
                            <a:solidFill>
                              <a:schemeClr val="tx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서버 向</a:t>
                      </a:r>
                      <a:r>
                        <a:rPr lang="en-US" altLang="ko-KR" sz="1000" b="1" kern="1200" dirty="0" smtClean="0">
                          <a:ln w="3175">
                            <a:solidFill>
                              <a:schemeClr val="tx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)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000" b="0" kern="1200" dirty="0" smtClean="0">
                          <a:ln w="3175">
                            <a:solidFill>
                              <a:schemeClr val="tx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비고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1747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로그인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8900" indent="-88900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CRM Pro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서버와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IP Phone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모두 로그인 필요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en-US" altLang="ko-KR" sz="1000" dirty="0" smtClean="0"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PC </a:t>
                      </a:r>
                      <a:r>
                        <a:rPr lang="ko-KR" altLang="en-US" sz="1000" dirty="0" smtClean="0"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와 </a:t>
                      </a:r>
                      <a:r>
                        <a:rPr lang="en-US" altLang="ko-KR" sz="1000" dirty="0" smtClean="0"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IP</a:t>
                      </a:r>
                      <a:r>
                        <a:rPr lang="ko-KR" altLang="en-US" sz="1000" dirty="0" err="1" smtClean="0"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폰의</a:t>
                      </a:r>
                      <a:r>
                        <a:rPr lang="ko-KR" altLang="en-US" sz="1000" dirty="0" smtClean="0"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</a:t>
                      </a:r>
                      <a:r>
                        <a:rPr lang="en-US" altLang="ko-KR" sz="1000" dirty="0" smtClean="0"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IP </a:t>
                      </a:r>
                      <a:r>
                        <a:rPr lang="ko-KR" altLang="en-US" sz="1000" dirty="0" smtClean="0"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대역이 다를 경우 로그인 불가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8900" indent="-88900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CRM Pro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서버에만 로그인 필요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IP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폰 로그인 필요 없음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8900" indent="-88900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IP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대역이 다른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IP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폰 로그인 불가 이슈로 나오는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VOC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감소 기대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1747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CRM Pro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클라이언트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설치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ko-KR" altLang="en-US" sz="1000" dirty="0" smtClean="0"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로그인 후</a:t>
                      </a:r>
                      <a:r>
                        <a:rPr lang="en-US" altLang="ko-KR" sz="1000" dirty="0" smtClean="0"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, PC </a:t>
                      </a:r>
                      <a:r>
                        <a:rPr lang="ko-KR" altLang="en-US" sz="1000" dirty="0" smtClean="0"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클라이언트 수동으로 업데이트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lang="ko-KR" altLang="en-US" sz="1000" dirty="0" smtClean="0"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로그인 후</a:t>
                      </a:r>
                      <a:r>
                        <a:rPr lang="en-US" altLang="ko-KR" sz="1000" dirty="0" smtClean="0"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, PC </a:t>
                      </a:r>
                      <a:r>
                        <a:rPr lang="ko-KR" altLang="en-US" sz="1000" dirty="0" smtClean="0"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클라이언트 자동 업데이트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PC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클라이언트 자동 업데이트로 새로운 버전 배포 관리 용이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1747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사용자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UX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개선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8900" indent="-88900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기존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CRM-Pro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동일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UX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적용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8900" indent="-88900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사용자 친화적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UX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기획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디자인 적용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8900" indent="-88900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경쟁사 대비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UX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개선으로 사용자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만족도 증대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17478"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IP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폰 의존성 개선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/>
                      </a:r>
                      <a:b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</a:b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(</a:t>
                      </a:r>
                      <a:r>
                        <a:rPr kumimoji="1" lang="en-US" altLang="ko-KR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Voc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및 상품성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)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IP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폰 연동 없이 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PC 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로만 사용 불가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IP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폰 없이 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PC 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클라이언트 사용 가능</a:t>
                      </a: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   - 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 전화 걸기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문자 수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/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발신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주소록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/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메모 저장 등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단말향에서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나오는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VOC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감소 기대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경쟁사 수준 이상 상품성 기대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99263">
                <a:tc vMerge="1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PC 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와 다른 네트워크 상의 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IP</a:t>
                      </a:r>
                      <a:r>
                        <a:rPr kumimoji="1" lang="ko-KR" altLang="en-US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폰은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 연동 불가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네트워크 구성과 상관없이 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PC 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클라이언트 사용 가능</a:t>
                      </a: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1747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데이터 유지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다른 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PC 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에서 로그인 시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,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 데이터 유지 안됨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동일 계정으로 다른 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PC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에서 로그인시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데이터 유지</a:t>
                      </a: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   - 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통화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/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문자 이력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주소록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메모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1" lang="ko-KR" altLang="en-US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녹취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 파일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PC 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교체 시에도 기존 데이터 유지로 업무 연속성 확보 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16731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통계기능 개선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관리자 웹 페이지에서만 조회 가능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PC 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클라이언트에서 통계 조회 가능</a:t>
                      </a: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   - 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관리자 </a:t>
                      </a:r>
                      <a:r>
                        <a:rPr kumimoji="1" lang="ko-KR" altLang="en-US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웹페이지에서도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 조회 가능</a:t>
                      </a: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다양한 통계 기능 제공 및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UX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개선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</a:t>
                      </a: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 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-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회선별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기간별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시간별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요일별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일별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월별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) </a:t>
                      </a: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 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-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직원별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시간대별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통화상태별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조회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IQ200,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베네콥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,SK,KT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벤치마킹 하여 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통계 화면 개선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3967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아키텍처 유연성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Window 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환경만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 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지원</a:t>
                      </a: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Multi Platform 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지원 가능 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/>
                      </a:r>
                      <a:b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</a:b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(**MSA 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구조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멀티 디바이스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1" lang="ko-KR" altLang="en-US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반응형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 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UI 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지원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) 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다양 고객 환경 대응 가능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/>
                      </a:r>
                      <a:b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</a:b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(Window, MAC OS, 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리눅스 등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)</a:t>
                      </a:r>
                      <a:endParaRPr kumimoji="1" lang="ko-KR" altLang="en-U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1747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대용량 서비스 구조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성능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앱 배포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버전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Up)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초기 설치 후 사용자 직접 선택 버전 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Upgrade 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구조</a:t>
                      </a: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변경 모듈만 배포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자동 버전 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Upgrade 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구조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자동 버전 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Upgrade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로 사용자 편의성 증대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3454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xmlns="" id="{753993D7-BAE4-4793-B825-C14A4998676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mtClean="0"/>
              <a:t>6</a:t>
            </a:fld>
            <a:endParaRPr lang="ko-KR" altLang="en-US" dirty="0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xmlns="" id="{8EB45044-87A8-4F6A-BFD2-8A7F8345C7B7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ko-KR" dirty="0">
                <a:solidFill>
                  <a:srgbClr val="000000"/>
                </a:solidFill>
                <a:ea typeface="LG스마트체 Regular" panose="020B0600000101010101"/>
              </a:rPr>
              <a:t>3. </a:t>
            </a:r>
            <a:r>
              <a:rPr lang="ko-KR" altLang="en-US" dirty="0">
                <a:solidFill>
                  <a:srgbClr val="000000"/>
                </a:solidFill>
                <a:ea typeface="LG스마트체 Regular" panose="020B0600000101010101"/>
              </a:rPr>
              <a:t>시스템 개선 방안 </a:t>
            </a:r>
            <a:r>
              <a:rPr lang="en-US" altLang="ko-KR" dirty="0" smtClean="0">
                <a:solidFill>
                  <a:srgbClr val="000000"/>
                </a:solidFill>
                <a:ea typeface="LG스마트체 Regular" panose="020B0600000101010101"/>
              </a:rPr>
              <a:t>(3/4)</a:t>
            </a:r>
            <a:endParaRPr lang="ko-KR" altLang="en-US" dirty="0">
              <a:solidFill>
                <a:srgbClr val="000000"/>
              </a:solidFill>
              <a:ea typeface="LG스마트체 Regular" panose="020B0600000101010101"/>
            </a:endParaRPr>
          </a:p>
        </p:txBody>
      </p:sp>
      <p:sp>
        <p:nvSpPr>
          <p:cNvPr id="21" name="Text Box 32"/>
          <p:cNvSpPr txBox="1">
            <a:spLocks noChangeArrowheads="1"/>
          </p:cNvSpPr>
          <p:nvPr/>
        </p:nvSpPr>
        <p:spPr bwMode="auto">
          <a:xfrm>
            <a:off x="271019" y="1256755"/>
            <a:ext cx="1643399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q"/>
            </a:pPr>
            <a:r>
              <a:rPr lang="en-US" altLang="ko-KR" sz="1400" b="1" dirty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400" b="1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통계 및 이력 개선</a:t>
            </a:r>
            <a:endParaRPr lang="ko-KR" altLang="en-US" sz="1400" b="1" dirty="0">
              <a:solidFill>
                <a:srgbClr val="00000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22" name="직선 연결선 21"/>
          <p:cNvCxnSpPr/>
          <p:nvPr/>
        </p:nvCxnSpPr>
        <p:spPr>
          <a:xfrm>
            <a:off x="398353" y="1564532"/>
            <a:ext cx="886418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71019" y="588040"/>
            <a:ext cx="93062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통계 서비스의 다양화 및 차트</a:t>
            </a:r>
            <a:r>
              <a:rPr lang="en-US" altLang="ko-KR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검색 등 </a:t>
            </a:r>
            <a:r>
              <a:rPr lang="en-US" altLang="ko-KR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UX 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편의성을 향상시켜 경쟁사 대비 차별화 기능을 구현 하겠습니다</a:t>
            </a:r>
            <a:r>
              <a:rPr lang="en-US" altLang="ko-KR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.</a:t>
            </a:r>
            <a:endParaRPr lang="ko-KR" altLang="en-US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graphicFrame>
        <p:nvGraphicFramePr>
          <p:cNvPr id="9" name="Group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7766812"/>
              </p:ext>
            </p:extLst>
          </p:nvPr>
        </p:nvGraphicFramePr>
        <p:xfrm>
          <a:off x="359868" y="1646979"/>
          <a:ext cx="9088932" cy="5134962"/>
        </p:xfrm>
        <a:graphic>
          <a:graphicData uri="http://schemas.openxmlformats.org/drawingml/2006/table">
            <a:tbl>
              <a:tblPr/>
              <a:tblGrid>
                <a:gridCol w="8337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6975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71134">
                  <a:extLst>
                    <a:ext uri="{9D8B030D-6E8A-4147-A177-3AD203B41FA5}">
                      <a16:colId xmlns:a16="http://schemas.microsoft.com/office/drawing/2014/main" xmlns="" val="551897621"/>
                    </a:ext>
                  </a:extLst>
                </a:gridCol>
                <a:gridCol w="194733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8738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000" b="0" kern="1200" dirty="0" smtClean="0">
                          <a:ln w="3175">
                            <a:solidFill>
                              <a:schemeClr val="tx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구분</a:t>
                      </a:r>
                    </a:p>
                  </a:txBody>
                  <a:tcPr marL="36000" marR="36000" marT="36000" marB="36000" anchor="ctr" horzOverflow="overflow">
                    <a:lnL cap="flat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1000" b="1" kern="1200" dirty="0" smtClean="0">
                          <a:ln w="3175">
                            <a:solidFill>
                              <a:schemeClr val="tx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Old</a:t>
                      </a:r>
                      <a:r>
                        <a:rPr lang="ko-KR" altLang="en-US" sz="1000" b="1" kern="1200" dirty="0" smtClean="0">
                          <a:ln w="3175">
                            <a:solidFill>
                              <a:schemeClr val="tx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000" b="1" kern="1200" dirty="0" smtClean="0">
                          <a:ln w="3175">
                            <a:solidFill>
                              <a:schemeClr val="tx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CRM Pro</a:t>
                      </a:r>
                      <a:endParaRPr lang="ko-KR" altLang="en-US" sz="1000" b="1" kern="1200" dirty="0" smtClean="0">
                        <a:ln w="3175">
                          <a:solidFill>
                            <a:schemeClr val="tx1">
                              <a:alpha val="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1000" b="1" kern="1200" dirty="0" smtClean="0">
                          <a:ln w="3175">
                            <a:solidFill>
                              <a:schemeClr val="tx1">
                                <a:alpha val="500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New CRM Pro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1000" b="1" kern="1200" dirty="0" smtClean="0">
                          <a:ln w="3175">
                            <a:solidFill>
                              <a:schemeClr val="tx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IQ200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1000" b="0" kern="1200" dirty="0" smtClean="0">
                          <a:ln w="3175">
                            <a:solidFill>
                              <a:schemeClr val="tx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KT </a:t>
                      </a:r>
                      <a:r>
                        <a:rPr lang="ko-KR" altLang="en-US" sz="1000" b="0" kern="1200" dirty="0" err="1" smtClean="0">
                          <a:ln w="3175">
                            <a:solidFill>
                              <a:schemeClr val="tx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통화메니저</a:t>
                      </a:r>
                      <a:endParaRPr lang="ko-KR" altLang="en-US" sz="1000" b="0" kern="1200" dirty="0" smtClean="0">
                        <a:ln w="3175">
                          <a:solidFill>
                            <a:schemeClr val="tx1">
                              <a:alpha val="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5714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제공 서비스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8900" indent="-88900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통계 조회 대상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  -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부서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사용자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번호 별 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  -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통화이력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, SMS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이력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기간별 통계 조회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  -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시간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요일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일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월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년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8900" indent="-88900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통계 조회 대상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  -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부서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사용자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번호별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통계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  -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통화이력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, SMS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이력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대량문자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녹취이력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기간별 통계 조회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  -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시간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요일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일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월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년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  -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녹취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파일 조회는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1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년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통화 유형별 조회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  -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수신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발신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수신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+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발신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, SMS 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수신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발신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)</a:t>
                      </a:r>
                    </a:p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세부 통화 내역 조회 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엑셀 다운로드 기능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통합 검색 기능 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  -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이름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부서명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전화번호 검색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통계 조회 대상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  -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부서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사용자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번호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상담코드별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기간별 통계 조회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  -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시간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요일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일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월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년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통화 유형별 조회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  -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수신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발신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수신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+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발신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세부 통화 내역 조회 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8900" indent="-88900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통계 조회 대상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  -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부서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사용자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번호별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기간별 통계 조회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  -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시간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요일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일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월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년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통화 유형별 조회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  -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수신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총건수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성공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부재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통화중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  - SMS 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수신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발신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)</a:t>
                      </a:r>
                    </a:p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엑셀 다운로드 기능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437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차트 유형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막대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파이 차트 기본 유형 제공</a:t>
                      </a: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막대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누적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1" lang="ko-KR" altLang="en-US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꺽은선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파이 차트 등 다양한 유형 제공</a:t>
                      </a: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막대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누적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1" lang="ko-KR" altLang="en-US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꺽은선</a:t>
                      </a: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Bar 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차트 유형만 제공 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(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통화 건수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)</a:t>
                      </a:r>
                      <a:endParaRPr kumimoji="1" lang="ko-KR" altLang="en-U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9022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특징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관리자 웹 페이지에서만 조회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/>
                      </a:r>
                      <a:b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</a:b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가능하며 사용 빈도가 낮음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PC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로그아웃 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통계 로그 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남지 않음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제공 서비스 컨텐츠 부족</a:t>
                      </a: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최대 검색 이력 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30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일 제공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관리자 웹 페이지와 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PC 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클라이언트에서 </a:t>
                      </a: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  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조회 가능하므로 사용빈도 높음</a:t>
                      </a: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PC 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로그 아웃 시에도 통계 데이터 남음</a:t>
                      </a: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제공 서비스 </a:t>
                      </a:r>
                      <a:r>
                        <a:rPr kumimoji="1" lang="ko-KR" altLang="en-US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컨텐츠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 풍부</a:t>
                      </a: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최대 검색 이력 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90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일 제공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전용웹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페이지에서만 조회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/>
                      </a:r>
                      <a:b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</a:b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가능하며 사용 빈도가 낮음</a:t>
                      </a: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제공 서비스 컨텐츠 부족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관리자 웹 페이지에서만 조회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/>
                      </a:r>
                      <a:b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</a:b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가능하며 사용 빈도가 낮음</a:t>
                      </a: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제공 서비스 컨텐츠 부족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09859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New CRM Pro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차별점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RPA 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적용을 통한 능동적인 알림 서비스</a:t>
                      </a: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   - 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통화량 폭증 등 비정상적인 상황 시 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SMS 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알림</a:t>
                      </a: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   - 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해외 통화량 감지 및 알림</a:t>
                      </a:r>
                    </a:p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고객 주소록 정보와 연계하여 의미 있는 </a:t>
                      </a: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   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비즈니스 정보 제공 </a:t>
                      </a: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   - 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고객별 통화건수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통화량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통화 시간대 분석</a:t>
                      </a: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5" name="모서리가 둥근 직사각형 4"/>
          <p:cNvSpPr/>
          <p:nvPr/>
        </p:nvSpPr>
        <p:spPr>
          <a:xfrm>
            <a:off x="2954865" y="1659463"/>
            <a:ext cx="2658535" cy="5145421"/>
          </a:xfrm>
          <a:prstGeom prst="roundRect">
            <a:avLst>
              <a:gd name="adj" fmla="val 5959"/>
            </a:avLst>
          </a:prstGeom>
          <a:noFill/>
          <a:ln w="190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0422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xmlns="" id="{753993D7-BAE4-4793-B825-C14A4998676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mtClean="0"/>
              <a:t>7</a:t>
            </a:fld>
            <a:endParaRPr lang="ko-KR" altLang="en-US" dirty="0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xmlns="" id="{8EB45044-87A8-4F6A-BFD2-8A7F8345C7B7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ko-KR" dirty="0">
                <a:solidFill>
                  <a:srgbClr val="000000"/>
                </a:solidFill>
                <a:ea typeface="LG스마트체 Regular" panose="020B0600000101010101"/>
              </a:rPr>
              <a:t>3. </a:t>
            </a:r>
            <a:r>
              <a:rPr lang="ko-KR" altLang="en-US" dirty="0">
                <a:solidFill>
                  <a:srgbClr val="000000"/>
                </a:solidFill>
                <a:ea typeface="LG스마트체 Regular" panose="020B0600000101010101"/>
              </a:rPr>
              <a:t>시스템 개선 방안 </a:t>
            </a:r>
            <a:r>
              <a:rPr lang="en-US" altLang="ko-KR" dirty="0" smtClean="0">
                <a:solidFill>
                  <a:srgbClr val="000000"/>
                </a:solidFill>
                <a:ea typeface="LG스마트체 Regular" panose="020B0600000101010101"/>
              </a:rPr>
              <a:t>(3/4)</a:t>
            </a:r>
            <a:endParaRPr lang="ko-KR" altLang="en-US" dirty="0">
              <a:solidFill>
                <a:srgbClr val="000000"/>
              </a:solidFill>
              <a:ea typeface="LG스마트체 Regular" panose="020B0600000101010101"/>
            </a:endParaRPr>
          </a:p>
        </p:txBody>
      </p:sp>
      <p:sp>
        <p:nvSpPr>
          <p:cNvPr id="21" name="Text Box 32"/>
          <p:cNvSpPr txBox="1">
            <a:spLocks noChangeArrowheads="1"/>
          </p:cNvSpPr>
          <p:nvPr/>
        </p:nvSpPr>
        <p:spPr bwMode="auto">
          <a:xfrm>
            <a:off x="271019" y="1256755"/>
            <a:ext cx="1643399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q"/>
            </a:pPr>
            <a:r>
              <a:rPr lang="en-US" altLang="ko-KR" sz="1400" b="1" dirty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400" b="1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통계 및 이력 개선</a:t>
            </a:r>
            <a:endParaRPr lang="ko-KR" altLang="en-US" sz="1400" b="1" dirty="0">
              <a:solidFill>
                <a:srgbClr val="00000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22" name="직선 연결선 21"/>
          <p:cNvCxnSpPr/>
          <p:nvPr/>
        </p:nvCxnSpPr>
        <p:spPr>
          <a:xfrm>
            <a:off x="398353" y="1564532"/>
            <a:ext cx="886418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71019" y="588040"/>
            <a:ext cx="93062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통계 서비스의 다양화 및 차트</a:t>
            </a:r>
            <a:r>
              <a:rPr lang="en-US" altLang="ko-KR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검색 등 </a:t>
            </a:r>
            <a:r>
              <a:rPr lang="en-US" altLang="ko-KR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UX 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편의성을 향상시켜 경쟁사 대비 차별화 기능을 구현 하겠습니다</a:t>
            </a:r>
            <a:r>
              <a:rPr lang="en-US" altLang="ko-KR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.</a:t>
            </a:r>
            <a:endParaRPr lang="ko-KR" altLang="en-US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graphicFrame>
        <p:nvGraphicFramePr>
          <p:cNvPr id="9" name="Group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0046429"/>
              </p:ext>
            </p:extLst>
          </p:nvPr>
        </p:nvGraphicFramePr>
        <p:xfrm>
          <a:off x="359868" y="1646979"/>
          <a:ext cx="8411598" cy="4832198"/>
        </p:xfrm>
        <a:graphic>
          <a:graphicData uri="http://schemas.openxmlformats.org/drawingml/2006/table">
            <a:tbl>
              <a:tblPr/>
              <a:tblGrid>
                <a:gridCol w="8061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41523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59512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595121"/>
              </a:tblGrid>
              <a:tr h="29790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000" b="0" kern="1200" dirty="0" smtClean="0">
                          <a:ln w="3175">
                            <a:solidFill>
                              <a:schemeClr val="tx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구분</a:t>
                      </a:r>
                    </a:p>
                  </a:txBody>
                  <a:tcPr marL="36000" marR="36000" marT="36000" marB="36000" anchor="ctr" horzOverflow="overflow">
                    <a:lnL cap="flat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000" b="1" kern="1200" dirty="0" err="1" smtClean="0">
                          <a:ln w="3175">
                            <a:solidFill>
                              <a:schemeClr val="tx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레코딩</a:t>
                      </a:r>
                      <a:r>
                        <a:rPr lang="en-US" altLang="ko-KR" sz="1000" b="1" kern="1200" dirty="0" smtClean="0">
                          <a:ln w="3175">
                            <a:solidFill>
                              <a:schemeClr val="tx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b="1" kern="1200" dirty="0" smtClean="0">
                          <a:ln w="3175">
                            <a:solidFill>
                              <a:schemeClr val="tx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프로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000" b="1" kern="1200" dirty="0" err="1" smtClean="0">
                          <a:ln w="3175">
                            <a:solidFill>
                              <a:schemeClr val="tx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베네콥</a:t>
                      </a:r>
                      <a:r>
                        <a:rPr lang="ko-KR" altLang="en-US" sz="1000" b="1" kern="1200" dirty="0" smtClean="0">
                          <a:ln w="3175">
                            <a:solidFill>
                              <a:schemeClr val="tx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000" b="1" kern="1200" dirty="0" smtClean="0">
                          <a:ln w="3175">
                            <a:solidFill>
                              <a:schemeClr val="tx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CRM</a:t>
                      </a:r>
                      <a:r>
                        <a:rPr lang="en-US" altLang="ko-KR" sz="1000" b="1" kern="1200" baseline="0" dirty="0" smtClean="0">
                          <a:ln w="3175">
                            <a:solidFill>
                              <a:schemeClr val="tx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 Mini</a:t>
                      </a:r>
                      <a:endParaRPr lang="en-US" altLang="ko-KR" sz="1000" b="1" kern="1200" dirty="0" smtClean="0">
                        <a:ln w="3175">
                          <a:solidFill>
                            <a:schemeClr val="tx1">
                              <a:alpha val="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1000" b="1" kern="1200" dirty="0" smtClean="0">
                          <a:ln w="3175">
                            <a:solidFill>
                              <a:schemeClr val="tx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SKB</a:t>
                      </a:r>
                      <a:r>
                        <a:rPr lang="en-US" altLang="ko-KR" sz="1000" b="1" kern="1200" baseline="0" dirty="0" smtClean="0">
                          <a:ln w="3175">
                            <a:solidFill>
                              <a:schemeClr val="tx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b="1" kern="1200" baseline="0" dirty="0" err="1" smtClean="0">
                          <a:ln w="3175">
                            <a:solidFill>
                              <a:schemeClr val="tx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심플</a:t>
                      </a:r>
                      <a:r>
                        <a:rPr lang="ko-KR" altLang="en-US" sz="1000" b="1" kern="1200" baseline="0" dirty="0" smtClean="0">
                          <a:ln w="3175">
                            <a:solidFill>
                              <a:schemeClr val="tx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000" b="1" kern="1200" baseline="0" dirty="0" smtClean="0">
                          <a:ln w="3175">
                            <a:solidFill>
                              <a:schemeClr val="tx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CRM</a:t>
                      </a:r>
                      <a:endParaRPr lang="en-US" altLang="ko-KR" sz="1000" b="1" kern="1200" dirty="0" smtClean="0">
                        <a:ln w="3175">
                          <a:solidFill>
                            <a:schemeClr val="tx1">
                              <a:alpha val="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9842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제공 서비스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8900" indent="-88900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콜센터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호 통계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 - 30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시간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일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월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구간설정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 -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콜센터별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상담원별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상담 그룹별 통계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  - 30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시간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일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월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구간설정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콜 실적 통계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  -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시간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일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월별 실적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  -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콜 이력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재인입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이력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  -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고객별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기간별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버블콜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이력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KPI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통계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  - DNIS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통계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(30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시간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일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월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)</a:t>
                      </a:r>
                    </a:p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IVRI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통계 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  - 30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시간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일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월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8900" indent="-88900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통계 조회 대상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  -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부서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사용자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회선별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기간별 통계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  -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시간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요일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일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월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년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통화 유형별 조회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  -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전화종류별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시간대별 통화 건수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  -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총통화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통화성공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부재중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발신호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통화중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  - SMS 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수신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발신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)</a:t>
                      </a:r>
                    </a:p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엑셀 다운로드 기능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8900" indent="-88900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통계 조회 대상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  -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부서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사용자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번호별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기간별 통계 조회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  -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시간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요일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일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월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년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통화 유형별 조회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  -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수신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총건수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성공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부재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통화중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  - SMS 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수신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발신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)</a:t>
                      </a:r>
                    </a:p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엑셀 다운로드 기능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771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차트 유형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막대 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/ 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꺾은선 그래프 제공</a:t>
                      </a: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표 형태</a:t>
                      </a: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Bar 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차트 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/ 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그래프 제공</a:t>
                      </a: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표 형태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Bar 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차트 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/ 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그래프 제공</a:t>
                      </a: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표 형태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3011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특징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관리자 웹 페이지에서만 조회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/>
                      </a:r>
                      <a:b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</a:b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가능하며 사용 빈도가 낮음</a:t>
                      </a: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관리자 웹 페이지에서만 조회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/>
                      </a:r>
                      <a:b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</a:b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가능하며 사용 빈도가 낮음</a:t>
                      </a: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제공 서비스 컨텐츠 부족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관리자 웹 페이지에서만 조회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/>
                      </a:r>
                      <a:b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</a:b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가능하며 사용 빈도가 낮음</a:t>
                      </a: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제공 서비스 컨텐츠 부족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779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New CRM Pro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차별점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96111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모서리가 둥근 직사각형 16"/>
          <p:cNvSpPr/>
          <p:nvPr/>
        </p:nvSpPr>
        <p:spPr>
          <a:xfrm>
            <a:off x="4751097" y="1954562"/>
            <a:ext cx="1632286" cy="3523118"/>
          </a:xfrm>
          <a:prstGeom prst="roundRect">
            <a:avLst>
              <a:gd name="adj" fmla="val 7308"/>
            </a:avLst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xmlns="" id="{753993D7-BAE4-4793-B825-C14A4998676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mtClean="0"/>
              <a:t>8</a:t>
            </a:fld>
            <a:endParaRPr lang="ko-KR" altLang="en-US" dirty="0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xmlns="" id="{8EB45044-87A8-4F6A-BFD2-8A7F8345C7B7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ko-KR" dirty="0" smtClean="0">
                <a:solidFill>
                  <a:srgbClr val="000000"/>
                </a:solidFill>
                <a:ea typeface="LG스마트체 Regular" panose="020B0600000101010101"/>
              </a:rPr>
              <a:t>4. </a:t>
            </a:r>
            <a:r>
              <a:rPr lang="ko-KR" altLang="en-US" dirty="0" err="1" smtClean="0">
                <a:solidFill>
                  <a:srgbClr val="000000"/>
                </a:solidFill>
                <a:ea typeface="LG스마트체 Regular" panose="020B0600000101010101"/>
              </a:rPr>
              <a:t>구글</a:t>
            </a:r>
            <a:r>
              <a:rPr lang="ko-KR" altLang="en-US" dirty="0" smtClean="0">
                <a:solidFill>
                  <a:srgbClr val="000000"/>
                </a:solidFill>
                <a:ea typeface="LG스마트체 Regular" panose="020B0600000101010101"/>
              </a:rPr>
              <a:t> 주소록 연동</a:t>
            </a:r>
            <a:endParaRPr lang="ko-KR" altLang="en-US" dirty="0">
              <a:solidFill>
                <a:srgbClr val="000000"/>
              </a:solidFill>
              <a:ea typeface="LG스마트체 Regular" panose="020B0600000101010101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71019" y="588040"/>
            <a:ext cx="93062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PC 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클라이언트에서 개인</a:t>
            </a:r>
            <a:r>
              <a:rPr lang="en-US" altLang="ko-KR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공용 주소록을 관리할 수 있고</a:t>
            </a:r>
            <a:r>
              <a:rPr lang="en-US" altLang="ko-KR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CRM Pro 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서버는 </a:t>
            </a:r>
            <a:r>
              <a:rPr lang="ko-KR" altLang="en-US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구글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주소록과 연동하여 동기화를 합니다</a:t>
            </a:r>
            <a:endParaRPr lang="en-US" altLang="ko-KR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49" name="Text Box 32"/>
          <p:cNvSpPr txBox="1">
            <a:spLocks noChangeArrowheads="1"/>
          </p:cNvSpPr>
          <p:nvPr/>
        </p:nvSpPr>
        <p:spPr bwMode="auto">
          <a:xfrm>
            <a:off x="271019" y="1256755"/>
            <a:ext cx="1593706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q"/>
            </a:pPr>
            <a:r>
              <a:rPr lang="en-US" altLang="ko-KR" sz="1400" b="1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b="1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구글</a:t>
            </a:r>
            <a:r>
              <a:rPr lang="ko-KR" altLang="en-US" b="1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주소록 연동</a:t>
            </a:r>
            <a:endParaRPr lang="ko-KR" altLang="en-US" b="1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50" name="직선 연결선 49"/>
          <p:cNvCxnSpPr/>
          <p:nvPr/>
        </p:nvCxnSpPr>
        <p:spPr>
          <a:xfrm>
            <a:off x="398353" y="1564532"/>
            <a:ext cx="886418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087087" y="2061513"/>
            <a:ext cx="99257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개인 주소록 </a:t>
            </a:r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DB</a:t>
            </a:r>
            <a:endParaRPr lang="ko-KR" altLang="en-US" sz="10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577" y="3426536"/>
            <a:ext cx="579068" cy="47223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425508" y="2484118"/>
            <a:ext cx="163120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클라이언트</a:t>
            </a:r>
            <a:endParaRPr lang="ko-KR" altLang="en-US" sz="105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4" name="구름 3"/>
          <p:cNvSpPr/>
          <p:nvPr/>
        </p:nvSpPr>
        <p:spPr>
          <a:xfrm>
            <a:off x="7277190" y="3013153"/>
            <a:ext cx="1953898" cy="1375954"/>
          </a:xfrm>
          <a:prstGeom prst="cloud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b="1" dirty="0">
              <a:solidFill>
                <a:schemeClr val="tx1"/>
              </a:solidFill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7752" y="2461754"/>
            <a:ext cx="891947" cy="395486"/>
          </a:xfrm>
          <a:prstGeom prst="rect">
            <a:avLst/>
          </a:prstGeom>
        </p:spPr>
      </p:pic>
      <p:sp>
        <p:nvSpPr>
          <p:cNvPr id="21" name="직사각형 20"/>
          <p:cNvSpPr/>
          <p:nvPr/>
        </p:nvSpPr>
        <p:spPr>
          <a:xfrm>
            <a:off x="7767754" y="3303438"/>
            <a:ext cx="1077346" cy="3135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smtClean="0">
                <a:solidFill>
                  <a:schemeClr val="tx1"/>
                </a:solidFill>
              </a:rPr>
              <a:t>개인 주소록</a:t>
            </a:r>
            <a:endParaRPr lang="ko-KR" altLang="en-US" sz="1050" b="1" dirty="0">
              <a:solidFill>
                <a:schemeClr val="tx1"/>
              </a:solidFill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7767752" y="3701300"/>
            <a:ext cx="1077347" cy="3135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>
                <a:solidFill>
                  <a:schemeClr val="tx1"/>
                </a:solidFill>
              </a:rPr>
              <a:t>공</a:t>
            </a:r>
            <a:r>
              <a:rPr lang="ko-KR" altLang="en-US" sz="1050" b="1" dirty="0" smtClean="0">
                <a:solidFill>
                  <a:schemeClr val="tx1"/>
                </a:solidFill>
              </a:rPr>
              <a:t>용 주소록</a:t>
            </a:r>
            <a:endParaRPr lang="ko-KR" altLang="en-US" sz="1050" b="1" dirty="0">
              <a:solidFill>
                <a:schemeClr val="tx1"/>
              </a:solidFill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8729" y="2316997"/>
            <a:ext cx="1299894" cy="120328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8729" y="3914716"/>
            <a:ext cx="1299894" cy="128587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26" name="TextBox 25"/>
          <p:cNvSpPr txBox="1"/>
          <p:nvPr/>
        </p:nvSpPr>
        <p:spPr>
          <a:xfrm>
            <a:off x="5113387" y="5200181"/>
            <a:ext cx="99257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공용 주소록 </a:t>
            </a:r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DB</a:t>
            </a:r>
            <a:endParaRPr lang="ko-KR" altLang="en-US" sz="10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052348" y="1686435"/>
            <a:ext cx="10326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1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sz="11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서버</a:t>
            </a:r>
            <a:endParaRPr lang="ko-KR" altLang="en-US" sz="11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1538886" y="3000280"/>
            <a:ext cx="823230" cy="346705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2389919" y="3000280"/>
            <a:ext cx="1451464" cy="34670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521732" y="3059596"/>
            <a:ext cx="84991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1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개인 주소록</a:t>
            </a:r>
            <a:endParaRPr lang="en-US" altLang="ko-KR" sz="11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386559" y="3043257"/>
            <a:ext cx="1549832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조회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등록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수정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삭제</a:t>
            </a:r>
            <a:endParaRPr lang="en-US" altLang="ko-KR" sz="105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20" name="직선 화살표 연결선 19"/>
          <p:cNvCxnSpPr>
            <a:stCxn id="13" idx="2"/>
            <a:endCxn id="14" idx="0"/>
          </p:cNvCxnSpPr>
          <p:nvPr/>
        </p:nvCxnSpPr>
        <p:spPr>
          <a:xfrm>
            <a:off x="5568676" y="3520277"/>
            <a:ext cx="0" cy="39443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597226" y="3597290"/>
            <a:ext cx="67518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이관 가능</a:t>
            </a:r>
            <a:endParaRPr lang="ko-KR" altLang="en-US" sz="10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1538886" y="3426536"/>
            <a:ext cx="823230" cy="346705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2389919" y="3426536"/>
            <a:ext cx="1451464" cy="34670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521732" y="3485852"/>
            <a:ext cx="84991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1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공용 주소록</a:t>
            </a:r>
            <a:endParaRPr lang="en-US" altLang="ko-KR" sz="11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386559" y="3469513"/>
            <a:ext cx="1470669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조회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등록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수정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삭제</a:t>
            </a:r>
            <a:endParaRPr lang="en-US" altLang="ko-KR" sz="105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1541529" y="3860554"/>
            <a:ext cx="823230" cy="47835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2392562" y="3860554"/>
            <a:ext cx="1448820" cy="47835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533085" y="3972123"/>
            <a:ext cx="84991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1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주소록 이관</a:t>
            </a:r>
            <a:endParaRPr lang="en-US" altLang="ko-KR" sz="11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389202" y="3886112"/>
            <a:ext cx="121888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개인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" panose="05000000000000000000" pitchFamily="2" charset="2"/>
              </a:rPr>
              <a:t>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" panose="05000000000000000000" pitchFamily="2" charset="2"/>
              </a:rPr>
              <a:t>공용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  <a:sym typeface="Wingdings" panose="05000000000000000000" pitchFamily="2" charset="2"/>
            </a:endParaRP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" panose="05000000000000000000" pitchFamily="2" charset="2"/>
              </a:rPr>
              <a:t>공용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" panose="05000000000000000000" pitchFamily="2" charset="2"/>
              </a:rPr>
              <a:t>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" panose="05000000000000000000" pitchFamily="2" charset="2"/>
              </a:rPr>
              <a:t>개인</a:t>
            </a:r>
            <a:endParaRPr lang="en-US" altLang="ko-KR" sz="105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23" name="사다리꼴 22"/>
          <p:cNvSpPr/>
          <p:nvPr/>
        </p:nvSpPr>
        <p:spPr>
          <a:xfrm rot="16200000">
            <a:off x="697974" y="3571973"/>
            <a:ext cx="1390798" cy="226423"/>
          </a:xfrm>
          <a:prstGeom prst="trapezoid">
            <a:avLst>
              <a:gd name="adj" fmla="val 76487"/>
            </a:avLst>
          </a:prstGeom>
          <a:solidFill>
            <a:schemeClr val="bg1">
              <a:lumMod val="9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모서리가 둥근 직사각형 53"/>
          <p:cNvSpPr/>
          <p:nvPr/>
        </p:nvSpPr>
        <p:spPr>
          <a:xfrm>
            <a:off x="510048" y="2795446"/>
            <a:ext cx="3375729" cy="1837508"/>
          </a:xfrm>
          <a:prstGeom prst="roundRect">
            <a:avLst>
              <a:gd name="adj" fmla="val 7308"/>
            </a:avLst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6" name="직선 화살표 연결선 55"/>
          <p:cNvCxnSpPr>
            <a:stCxn id="54" idx="3"/>
            <a:endCxn id="13" idx="1"/>
          </p:cNvCxnSpPr>
          <p:nvPr/>
        </p:nvCxnSpPr>
        <p:spPr>
          <a:xfrm flipV="1">
            <a:off x="3885777" y="2918637"/>
            <a:ext cx="1032952" cy="79556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화살표 연결선 57"/>
          <p:cNvCxnSpPr>
            <a:stCxn id="13" idx="3"/>
            <a:endCxn id="21" idx="1"/>
          </p:cNvCxnSpPr>
          <p:nvPr/>
        </p:nvCxnSpPr>
        <p:spPr>
          <a:xfrm>
            <a:off x="6218623" y="2918637"/>
            <a:ext cx="1549131" cy="54155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화살표 연결선 59"/>
          <p:cNvCxnSpPr>
            <a:stCxn id="14" idx="3"/>
            <a:endCxn id="22" idx="1"/>
          </p:cNvCxnSpPr>
          <p:nvPr/>
        </p:nvCxnSpPr>
        <p:spPr>
          <a:xfrm flipV="1">
            <a:off x="6218623" y="3858054"/>
            <a:ext cx="1549129" cy="69960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화살표 연결선 62"/>
          <p:cNvCxnSpPr>
            <a:stCxn id="54" idx="3"/>
            <a:endCxn id="14" idx="1"/>
          </p:cNvCxnSpPr>
          <p:nvPr/>
        </p:nvCxnSpPr>
        <p:spPr>
          <a:xfrm>
            <a:off x="3885777" y="3714200"/>
            <a:ext cx="1032952" cy="84345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3843428" y="3495076"/>
            <a:ext cx="96965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조회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등록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algn="ctr"/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수정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삭제</a:t>
            </a:r>
            <a:endParaRPr lang="ko-KR" altLang="en-US" sz="105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548501" y="2714601"/>
            <a:ext cx="96965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동기화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algn="ctr"/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개인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계정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</a:t>
            </a:r>
            <a:endParaRPr lang="ko-KR" altLang="en-US" sz="105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6548501" y="4255875"/>
            <a:ext cx="96965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동기화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algn="ctr"/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공용 계정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</a:t>
            </a:r>
            <a:endParaRPr lang="ko-KR" altLang="en-US" sz="105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10048" y="5323598"/>
            <a:ext cx="490658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PC 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클라이언트에서 개인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공용 주소록 관리</a:t>
            </a:r>
            <a:endParaRPr lang="en-US" altLang="ko-KR" sz="12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r>
              <a:rPr lang="en-US" altLang="ko-KR" sz="12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   - 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조회 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 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등록 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 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수정 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 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삭제</a:t>
            </a:r>
            <a:endParaRPr lang="en-US" altLang="ko-KR" sz="12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r>
              <a:rPr lang="en-US" altLang="ko-KR" sz="12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   - 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주소록 이관 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개인 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" panose="05000000000000000000" pitchFamily="2" charset="2"/>
              </a:rPr>
              <a:t> 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" panose="05000000000000000000" pitchFamily="2" charset="2"/>
              </a:rPr>
              <a:t>공용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" panose="05000000000000000000" pitchFamily="2" charset="2"/>
              </a:rPr>
              <a:t>, 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" panose="05000000000000000000" pitchFamily="2" charset="2"/>
              </a:rPr>
              <a:t>공용 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" panose="05000000000000000000" pitchFamily="2" charset="2"/>
              </a:rPr>
              <a:t> 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" panose="05000000000000000000" pitchFamily="2" charset="2"/>
              </a:rPr>
              <a:t>개인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" panose="05000000000000000000" pitchFamily="2" charset="2"/>
              </a:rPr>
              <a:t>)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개인 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 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공용 주소록은 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서버에 저장</a:t>
            </a:r>
            <a:endParaRPr lang="en-US" altLang="ko-KR" sz="12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서버는 </a:t>
            </a:r>
            <a:r>
              <a:rPr lang="ko-KR" altLang="en-US" sz="120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구글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주소록과 동기화</a:t>
            </a:r>
            <a:endParaRPr lang="en-US" altLang="ko-KR" sz="12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r>
              <a:rPr lang="en-US" altLang="ko-KR" sz="12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   - 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개인 주소록 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: 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개인 계정</a:t>
            </a:r>
            <a:endParaRPr lang="en-US" altLang="ko-KR" sz="12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r>
              <a:rPr lang="en-US" altLang="ko-KR" sz="12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   - 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공용 주소록 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: 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공용 계정</a:t>
            </a:r>
            <a:endParaRPr lang="en-US" altLang="ko-KR" sz="12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19072" y="5592141"/>
            <a:ext cx="514346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3333CC"/>
                </a:solidFill>
              </a:rPr>
              <a:t>1. </a:t>
            </a:r>
            <a:r>
              <a:rPr lang="ko-KR" altLang="en-US" dirty="0" smtClean="0">
                <a:solidFill>
                  <a:srgbClr val="3333CC"/>
                </a:solidFill>
              </a:rPr>
              <a:t>공용 계정은 기존 </a:t>
            </a:r>
            <a:r>
              <a:rPr lang="en-US" altLang="ko-KR" dirty="0" smtClean="0">
                <a:solidFill>
                  <a:srgbClr val="3333CC"/>
                </a:solidFill>
              </a:rPr>
              <a:t>CNN</a:t>
            </a:r>
            <a:r>
              <a:rPr lang="ko-KR" altLang="en-US" dirty="0" err="1" smtClean="0">
                <a:solidFill>
                  <a:srgbClr val="3333CC"/>
                </a:solidFill>
              </a:rPr>
              <a:t>테크</a:t>
            </a:r>
            <a:r>
              <a:rPr lang="ko-KR" altLang="en-US" dirty="0" smtClean="0">
                <a:solidFill>
                  <a:srgbClr val="3333CC"/>
                </a:solidFill>
              </a:rPr>
              <a:t> 계정에서 </a:t>
            </a:r>
            <a:r>
              <a:rPr lang="en-US" altLang="ko-KR" dirty="0" smtClean="0">
                <a:solidFill>
                  <a:srgbClr val="3333CC"/>
                </a:solidFill>
              </a:rPr>
              <a:t>U+ </a:t>
            </a:r>
            <a:r>
              <a:rPr lang="ko-KR" altLang="en-US" dirty="0" smtClean="0">
                <a:solidFill>
                  <a:srgbClr val="3333CC"/>
                </a:solidFill>
              </a:rPr>
              <a:t>계정으로 변경 필요</a:t>
            </a:r>
            <a:endParaRPr lang="en-US" altLang="ko-KR" dirty="0" smtClean="0">
              <a:solidFill>
                <a:srgbClr val="3333CC"/>
              </a:solidFill>
            </a:endParaRPr>
          </a:p>
          <a:p>
            <a:r>
              <a:rPr lang="en-US" altLang="ko-KR" dirty="0" smtClean="0">
                <a:solidFill>
                  <a:srgbClr val="3333CC"/>
                </a:solidFill>
              </a:rPr>
              <a:t>2. </a:t>
            </a:r>
            <a:r>
              <a:rPr lang="ko-KR" altLang="en-US" dirty="0" smtClean="0">
                <a:solidFill>
                  <a:srgbClr val="3333CC"/>
                </a:solidFill>
              </a:rPr>
              <a:t>개인 주소록은 </a:t>
            </a:r>
            <a:r>
              <a:rPr lang="en-US" altLang="ko-KR" dirty="0" err="1" smtClean="0">
                <a:solidFill>
                  <a:srgbClr val="3333CC"/>
                </a:solidFill>
              </a:rPr>
              <a:t>Auth</a:t>
            </a:r>
            <a:r>
              <a:rPr lang="en-US" altLang="ko-KR" dirty="0" smtClean="0">
                <a:solidFill>
                  <a:srgbClr val="3333CC"/>
                </a:solidFill>
              </a:rPr>
              <a:t> </a:t>
            </a:r>
            <a:r>
              <a:rPr lang="ko-KR" altLang="en-US" dirty="0" smtClean="0">
                <a:solidFill>
                  <a:srgbClr val="3333CC"/>
                </a:solidFill>
              </a:rPr>
              <a:t>인증이 필요하고 이를 위해 개인별로 </a:t>
            </a:r>
            <a:r>
              <a:rPr lang="en-US" altLang="ko-KR" dirty="0" smtClean="0">
                <a:solidFill>
                  <a:srgbClr val="3333CC"/>
                </a:solidFill>
              </a:rPr>
              <a:t/>
            </a:r>
            <a:br>
              <a:rPr lang="en-US" altLang="ko-KR" dirty="0" smtClean="0">
                <a:solidFill>
                  <a:srgbClr val="3333CC"/>
                </a:solidFill>
              </a:rPr>
            </a:br>
            <a:r>
              <a:rPr lang="en-US" altLang="ko-KR" dirty="0" smtClean="0">
                <a:solidFill>
                  <a:srgbClr val="3333CC"/>
                </a:solidFill>
              </a:rPr>
              <a:t>    </a:t>
            </a:r>
            <a:r>
              <a:rPr lang="ko-KR" altLang="en-US" dirty="0" smtClean="0">
                <a:solidFill>
                  <a:srgbClr val="3333CC"/>
                </a:solidFill>
              </a:rPr>
              <a:t>개인주소록정보 제공 동의를 해야함</a:t>
            </a:r>
            <a:endParaRPr lang="en-US" altLang="ko-KR" dirty="0" smtClean="0">
              <a:solidFill>
                <a:srgbClr val="3333CC"/>
              </a:solidFill>
            </a:endParaRPr>
          </a:p>
          <a:p>
            <a:r>
              <a:rPr lang="en-US" altLang="ko-KR" dirty="0" smtClean="0">
                <a:solidFill>
                  <a:srgbClr val="3333CC"/>
                </a:solidFill>
              </a:rPr>
              <a:t>3. </a:t>
            </a:r>
            <a:r>
              <a:rPr lang="ko-KR" altLang="en-US" dirty="0" smtClean="0">
                <a:solidFill>
                  <a:srgbClr val="3333CC"/>
                </a:solidFill>
              </a:rPr>
              <a:t>개인정보 활용 동의 </a:t>
            </a:r>
            <a:r>
              <a:rPr lang="en-US" altLang="ko-KR" dirty="0" smtClean="0">
                <a:solidFill>
                  <a:srgbClr val="3333CC"/>
                </a:solidFill>
              </a:rPr>
              <a:t>Web Page </a:t>
            </a:r>
            <a:r>
              <a:rPr lang="ko-KR" altLang="en-US" dirty="0" smtClean="0">
                <a:solidFill>
                  <a:srgbClr val="3333CC"/>
                </a:solidFill>
              </a:rPr>
              <a:t>별도 개발 제공 예정</a:t>
            </a:r>
            <a:endParaRPr lang="en-US" altLang="ko-KR" dirty="0" smtClean="0">
              <a:solidFill>
                <a:srgbClr val="3333CC"/>
              </a:solidFill>
            </a:endParaRPr>
          </a:p>
          <a:p>
            <a:r>
              <a:rPr lang="en-US" altLang="ko-KR" dirty="0" smtClean="0">
                <a:solidFill>
                  <a:srgbClr val="3333CC"/>
                </a:solidFill>
              </a:rPr>
              <a:t>4. </a:t>
            </a:r>
            <a:r>
              <a:rPr lang="ko-KR" altLang="en-US" dirty="0" smtClean="0">
                <a:solidFill>
                  <a:srgbClr val="3333CC"/>
                </a:solidFill>
              </a:rPr>
              <a:t>구글 주소록 연동 기능 개발</a:t>
            </a:r>
            <a:endParaRPr lang="ko-KR" altLang="en-US" dirty="0">
              <a:solidFill>
                <a:srgbClr val="33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558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모서리가 둥근 직사각형 54"/>
          <p:cNvSpPr/>
          <p:nvPr/>
        </p:nvSpPr>
        <p:spPr>
          <a:xfrm>
            <a:off x="2699789" y="1956373"/>
            <a:ext cx="2900650" cy="3579592"/>
          </a:xfrm>
          <a:prstGeom prst="roundRect">
            <a:avLst>
              <a:gd name="adj" fmla="val 7574"/>
            </a:avLst>
          </a:prstGeom>
          <a:solidFill>
            <a:schemeClr val="bg1">
              <a:lumMod val="9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50" dirty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56" name="모서리가 둥근 직사각형 55"/>
          <p:cNvSpPr/>
          <p:nvPr/>
        </p:nvSpPr>
        <p:spPr>
          <a:xfrm>
            <a:off x="394251" y="1956372"/>
            <a:ext cx="1769113" cy="3579593"/>
          </a:xfrm>
          <a:prstGeom prst="roundRect">
            <a:avLst>
              <a:gd name="adj" fmla="val 7574"/>
            </a:avLst>
          </a:prstGeom>
          <a:solidFill>
            <a:schemeClr val="bg1">
              <a:lumMod val="9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50" dirty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xmlns="" id="{753993D7-BAE4-4793-B825-C14A4998676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mtClean="0"/>
              <a:t>9</a:t>
            </a:fld>
            <a:endParaRPr lang="ko-KR" altLang="en-US" dirty="0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xmlns="" id="{8EB45044-87A8-4F6A-BFD2-8A7F8345C7B7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ko-KR" dirty="0" smtClean="0">
                <a:solidFill>
                  <a:srgbClr val="000000"/>
                </a:solidFill>
                <a:ea typeface="LG스마트체 Regular" panose="020B0600000101010101"/>
              </a:rPr>
              <a:t>5. </a:t>
            </a:r>
            <a:r>
              <a:rPr lang="ko-KR" altLang="en-US" dirty="0" err="1" smtClean="0">
                <a:solidFill>
                  <a:srgbClr val="000000"/>
                </a:solidFill>
                <a:ea typeface="LG스마트체 Regular" panose="020B0600000101010101"/>
              </a:rPr>
              <a:t>마이그레이션</a:t>
            </a:r>
            <a:r>
              <a:rPr lang="ko-KR" altLang="en-US" dirty="0" smtClean="0">
                <a:solidFill>
                  <a:srgbClr val="000000"/>
                </a:solidFill>
                <a:ea typeface="LG스마트체 Regular" panose="020B0600000101010101"/>
              </a:rPr>
              <a:t> 방안 </a:t>
            </a:r>
            <a:r>
              <a:rPr lang="en-US" altLang="ko-KR" dirty="0" smtClean="0">
                <a:solidFill>
                  <a:srgbClr val="000000"/>
                </a:solidFill>
                <a:ea typeface="LG스마트체 Regular" panose="020B0600000101010101"/>
              </a:rPr>
              <a:t>(1/4)</a:t>
            </a:r>
            <a:endParaRPr lang="ko-KR" altLang="en-US" dirty="0">
              <a:solidFill>
                <a:srgbClr val="000000"/>
              </a:solidFill>
              <a:ea typeface="LG스마트체 Regular" panose="020B0600000101010101"/>
            </a:endParaRPr>
          </a:p>
        </p:txBody>
      </p:sp>
      <p:sp>
        <p:nvSpPr>
          <p:cNvPr id="21" name="Text Box 32"/>
          <p:cNvSpPr txBox="1">
            <a:spLocks noChangeArrowheads="1"/>
          </p:cNvSpPr>
          <p:nvPr/>
        </p:nvSpPr>
        <p:spPr bwMode="auto">
          <a:xfrm>
            <a:off x="271019" y="1256755"/>
            <a:ext cx="1978427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q"/>
            </a:pPr>
            <a:r>
              <a:rPr lang="en-US" altLang="ko-KR" sz="1400" b="1" dirty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400" b="1" dirty="0" err="1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마이그레이션</a:t>
            </a:r>
            <a:r>
              <a:rPr lang="ko-KR" altLang="en-US" sz="1400" b="1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400" b="1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(To-Be)</a:t>
            </a:r>
            <a:endParaRPr lang="ko-KR" altLang="en-US" sz="1400" b="1" dirty="0">
              <a:solidFill>
                <a:srgbClr val="00000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22" name="직선 연결선 21"/>
          <p:cNvCxnSpPr/>
          <p:nvPr/>
        </p:nvCxnSpPr>
        <p:spPr>
          <a:xfrm>
            <a:off x="398353" y="1564532"/>
            <a:ext cx="510504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/>
          <p:cNvCxnSpPr/>
          <p:nvPr/>
        </p:nvCxnSpPr>
        <p:spPr>
          <a:xfrm flipV="1">
            <a:off x="5748821" y="1564532"/>
            <a:ext cx="3842929" cy="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모서리가 둥근 직사각형 66"/>
          <p:cNvSpPr/>
          <p:nvPr/>
        </p:nvSpPr>
        <p:spPr>
          <a:xfrm>
            <a:off x="542171" y="2336799"/>
            <a:ext cx="1408067" cy="290021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8" name="그림 6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071" y="3679513"/>
            <a:ext cx="411387" cy="335492"/>
          </a:xfrm>
          <a:prstGeom prst="rect">
            <a:avLst/>
          </a:prstGeom>
        </p:spPr>
      </p:pic>
      <p:sp>
        <p:nvSpPr>
          <p:cNvPr id="70" name="TextBox 69"/>
          <p:cNvSpPr txBox="1"/>
          <p:nvPr/>
        </p:nvSpPr>
        <p:spPr>
          <a:xfrm>
            <a:off x="621417" y="4031938"/>
            <a:ext cx="13821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신규 </a:t>
            </a:r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</a:p>
          <a:p>
            <a:r>
              <a:rPr lang="ko-KR" altLang="en-US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클라이언트 프로그램</a:t>
            </a:r>
            <a:endParaRPr lang="ko-KR" altLang="en-US" sz="10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grpSp>
        <p:nvGrpSpPr>
          <p:cNvPr id="73" name="그룹 72"/>
          <p:cNvGrpSpPr/>
          <p:nvPr/>
        </p:nvGrpSpPr>
        <p:grpSpPr>
          <a:xfrm>
            <a:off x="4367080" y="3221625"/>
            <a:ext cx="1106173" cy="991517"/>
            <a:chOff x="4244368" y="3687234"/>
            <a:chExt cx="1106173" cy="991517"/>
          </a:xfrm>
        </p:grpSpPr>
        <p:sp>
          <p:nvSpPr>
            <p:cNvPr id="74" name="모서리가 둥근 직사각형 73"/>
            <p:cNvSpPr/>
            <p:nvPr/>
          </p:nvSpPr>
          <p:spPr>
            <a:xfrm>
              <a:off x="4244368" y="3922663"/>
              <a:ext cx="1104141" cy="756088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75" name="그림 7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33558" y="3996464"/>
              <a:ext cx="236414" cy="579600"/>
            </a:xfrm>
            <a:prstGeom prst="rect">
              <a:avLst/>
            </a:prstGeom>
          </p:spPr>
        </p:pic>
        <p:pic>
          <p:nvPicPr>
            <p:cNvPr id="76" name="그림 7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86422" y="3996464"/>
              <a:ext cx="236414" cy="579600"/>
            </a:xfrm>
            <a:prstGeom prst="rect">
              <a:avLst/>
            </a:prstGeom>
          </p:spPr>
        </p:pic>
        <p:pic>
          <p:nvPicPr>
            <p:cNvPr id="77" name="그림 7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47995" y="3996464"/>
              <a:ext cx="236414" cy="579600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5021175" y="4048681"/>
              <a:ext cx="3273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800" b="1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…</a:t>
              </a:r>
              <a:endParaRPr lang="ko-KR" altLang="en-US" sz="18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4333916" y="3687234"/>
              <a:ext cx="101662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고급형 </a:t>
              </a:r>
              <a:r>
                <a:rPr lang="ko-KR" altLang="en-US" sz="1000" dirty="0" err="1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센트릭스</a:t>
              </a:r>
              <a:endParaRPr lang="ko-KR" altLang="en-US" sz="1000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</p:grpSp>
      <p:cxnSp>
        <p:nvCxnSpPr>
          <p:cNvPr id="82" name="직선 화살표 연결선 81"/>
          <p:cNvCxnSpPr/>
          <p:nvPr/>
        </p:nvCxnSpPr>
        <p:spPr>
          <a:xfrm flipV="1">
            <a:off x="1454072" y="3843580"/>
            <a:ext cx="1398718" cy="3679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화살표 연결선 85"/>
          <p:cNvCxnSpPr/>
          <p:nvPr/>
        </p:nvCxnSpPr>
        <p:spPr>
          <a:xfrm>
            <a:off x="3492129" y="3879072"/>
            <a:ext cx="805426" cy="7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0" name="正方形/長方形 5736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7953" y="3536416"/>
            <a:ext cx="501754" cy="656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271019" y="588040"/>
            <a:ext cx="93062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기존 </a:t>
            </a:r>
            <a:r>
              <a:rPr lang="en-US" altLang="ko-KR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에 신규 </a:t>
            </a:r>
            <a:r>
              <a:rPr lang="en-US" altLang="ko-KR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소개 배너를 홍보하고</a:t>
            </a:r>
            <a:r>
              <a:rPr lang="en-US" altLang="ko-KR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배너 </a:t>
            </a:r>
            <a:r>
              <a:rPr lang="ko-KR" altLang="en-US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클릭시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신규 </a:t>
            </a:r>
            <a:r>
              <a:rPr lang="en-US" altLang="ko-KR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를 자동으로 설치 하도록 유도 합니다</a:t>
            </a:r>
            <a:r>
              <a:rPr lang="en-US" altLang="ko-KR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. 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또한 기존 사용자 정보는 </a:t>
            </a:r>
            <a:r>
              <a:rPr lang="en-US" altLang="ko-KR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DB </a:t>
            </a:r>
            <a:r>
              <a:rPr lang="ko-KR" altLang="en-US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마이그레이션을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통해서 신규 시스템으로 이관하도록 하겠습니다</a:t>
            </a:r>
            <a:endParaRPr lang="ko-KR" altLang="en-US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699789" y="4192556"/>
            <a:ext cx="130997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신규</a:t>
            </a:r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CRM Pro </a:t>
            </a:r>
            <a:r>
              <a:rPr lang="ko-KR" altLang="en-US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서버</a:t>
            </a:r>
            <a:endParaRPr lang="ko-KR" altLang="en-US" sz="10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pic>
        <p:nvPicPr>
          <p:cNvPr id="28" name="Picture 2" descr="https://cdn0.iconfinder.com/data/icons/iwindows-by-wwalczyszyn-d3dwi6l/512/Computer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32" y="2410487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6" descr="j043160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280" y="3583349"/>
            <a:ext cx="483119" cy="485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582017" y="2972506"/>
            <a:ext cx="12442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기존 </a:t>
            </a:r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</a:p>
          <a:p>
            <a:r>
              <a:rPr lang="ko-KR" altLang="en-US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클라이언트 프로그램</a:t>
            </a:r>
            <a:endParaRPr lang="ko-KR" altLang="en-US" sz="10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37" name="꺾인 연결선 36"/>
          <p:cNvCxnSpPr/>
          <p:nvPr/>
        </p:nvCxnSpPr>
        <p:spPr>
          <a:xfrm>
            <a:off x="1437006" y="2672047"/>
            <a:ext cx="1682233" cy="864369"/>
          </a:xfrm>
          <a:prstGeom prst="bentConnector3">
            <a:avLst>
              <a:gd name="adj1" fmla="val 99964"/>
            </a:avLst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1923625" y="2308886"/>
            <a:ext cx="1507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신규</a:t>
            </a:r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CRM Pro </a:t>
            </a:r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설치 공지</a:t>
            </a:r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</a:p>
          <a:p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</a:t>
            </a:r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설치</a:t>
            </a:r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Web link </a:t>
            </a:r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선택</a:t>
            </a:r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</a:t>
            </a:r>
            <a:endParaRPr lang="ko-KR" altLang="en-US" sz="9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919872" y="3606510"/>
            <a:ext cx="119936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신규</a:t>
            </a:r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CRM Pro </a:t>
            </a:r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설치</a:t>
            </a:r>
            <a:endParaRPr lang="en-US" altLang="ko-KR" sz="9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50" name="직선 화살표 연결선 49"/>
          <p:cNvCxnSpPr/>
          <p:nvPr/>
        </p:nvCxnSpPr>
        <p:spPr>
          <a:xfrm flipV="1">
            <a:off x="1440224" y="3968272"/>
            <a:ext cx="1398718" cy="3679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1924496" y="3980574"/>
            <a:ext cx="968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신규 </a:t>
            </a:r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</a:p>
          <a:p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서버에 로그인</a:t>
            </a:r>
            <a:endParaRPr lang="en-US" altLang="ko-KR" sz="9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pic>
        <p:nvPicPr>
          <p:cNvPr id="52" name="Picture 4" descr="http://cloudware.bg/files/uploads/cloud-server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730" y="2659859"/>
            <a:ext cx="563432" cy="517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TextBox 52"/>
          <p:cNvSpPr txBox="1"/>
          <p:nvPr/>
        </p:nvSpPr>
        <p:spPr>
          <a:xfrm>
            <a:off x="3685774" y="2718994"/>
            <a:ext cx="1217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기존 </a:t>
            </a:r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서버</a:t>
            </a:r>
            <a:endParaRPr lang="en-US" altLang="ko-KR" sz="10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</a:t>
            </a:r>
            <a:r>
              <a:rPr lang="ko-KR" altLang="en-US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사용자 정보 이관</a:t>
            </a:r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</a:t>
            </a:r>
            <a:endParaRPr lang="ko-KR" altLang="en-US" sz="10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pic>
        <p:nvPicPr>
          <p:cNvPr id="58" name="그림 5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9762" y="4553023"/>
            <a:ext cx="440059" cy="340967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778573" y="4924711"/>
            <a:ext cx="7024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IP-Phone</a:t>
            </a:r>
            <a:endParaRPr lang="ko-KR" altLang="en-US" sz="10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60" name="꺾인 연결선 59"/>
          <p:cNvCxnSpPr/>
          <p:nvPr/>
        </p:nvCxnSpPr>
        <p:spPr>
          <a:xfrm flipV="1">
            <a:off x="1349821" y="4231993"/>
            <a:ext cx="3353391" cy="491514"/>
          </a:xfrm>
          <a:prstGeom prst="bentConnector3">
            <a:avLst>
              <a:gd name="adj1" fmla="val 100129"/>
            </a:avLst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3410574" y="351077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로그인 계정으로</a:t>
            </a:r>
            <a:endParaRPr lang="en-US" altLang="ko-KR" sz="9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r>
              <a:rPr lang="ko-KR" altLang="en-US" sz="90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호제어</a:t>
            </a:r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기능 연동</a:t>
            </a:r>
            <a:endParaRPr lang="en-US" altLang="ko-KR" sz="9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80" name="Text Box 32"/>
          <p:cNvSpPr txBox="1">
            <a:spLocks noChangeArrowheads="1"/>
          </p:cNvSpPr>
          <p:nvPr/>
        </p:nvSpPr>
        <p:spPr bwMode="auto">
          <a:xfrm>
            <a:off x="5638905" y="1256756"/>
            <a:ext cx="756938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q"/>
            </a:pPr>
            <a:r>
              <a:rPr lang="en-US" altLang="ko-KR" sz="1400" b="1" dirty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400" b="1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절차</a:t>
            </a:r>
            <a:endParaRPr lang="ko-KR" altLang="en-US" sz="1400" b="1" dirty="0">
              <a:solidFill>
                <a:srgbClr val="00000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81" name="직선 연결선 80"/>
          <p:cNvCxnSpPr/>
          <p:nvPr/>
        </p:nvCxnSpPr>
        <p:spPr>
          <a:xfrm flipV="1">
            <a:off x="5748821" y="1564532"/>
            <a:ext cx="3842929" cy="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직사각형 82"/>
          <p:cNvSpPr/>
          <p:nvPr/>
        </p:nvSpPr>
        <p:spPr>
          <a:xfrm>
            <a:off x="5743320" y="1635802"/>
            <a:ext cx="823230" cy="122742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84" name="직사각형 83"/>
          <p:cNvSpPr/>
          <p:nvPr/>
        </p:nvSpPr>
        <p:spPr>
          <a:xfrm>
            <a:off x="6594353" y="1635802"/>
            <a:ext cx="3000817" cy="122742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5769447" y="1982507"/>
            <a:ext cx="76335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1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기존</a:t>
            </a:r>
            <a:endParaRPr lang="en-US" altLang="ko-KR" sz="11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algn="ctr"/>
            <a:r>
              <a:rPr lang="en-US" altLang="ko-KR" sz="11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6590993" y="1678779"/>
            <a:ext cx="2944892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신규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소개 배너 공지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-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설치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Web Link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주소 게시 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설치 주소 실행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endParaRPr lang="en-US" altLang="ko-KR" sz="105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- </a:t>
            </a:r>
            <a:r>
              <a:rPr lang="ko-KR" altLang="en-US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설치 </a:t>
            </a: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Web Link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주소로 이동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설치 진행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사용자 계정 정보 등 정보 이관 지원</a:t>
            </a:r>
            <a:endParaRPr lang="en-US" altLang="ko-KR" sz="105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89" name="직사각형 88"/>
          <p:cNvSpPr/>
          <p:nvPr/>
        </p:nvSpPr>
        <p:spPr>
          <a:xfrm>
            <a:off x="5739900" y="2935559"/>
            <a:ext cx="823230" cy="1996733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92" name="직사각형 91"/>
          <p:cNvSpPr/>
          <p:nvPr/>
        </p:nvSpPr>
        <p:spPr>
          <a:xfrm>
            <a:off x="6590933" y="2935560"/>
            <a:ext cx="3000817" cy="199373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5776838" y="3664263"/>
            <a:ext cx="76335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1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신규</a:t>
            </a:r>
            <a:r>
              <a:rPr lang="en-US" altLang="ko-KR" sz="11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</a:p>
          <a:p>
            <a:pPr algn="ctr"/>
            <a:r>
              <a:rPr lang="en-US" altLang="ko-KR" sz="11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587573" y="2976955"/>
            <a:ext cx="3082900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클라이언트 설치 시 자동 실행기능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신규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서버에 로그인 방식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-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전화 단말기에 로그인 방식이 아님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사용자 기능 항목 제공 일관성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  -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기존의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에서 전화기 단말과 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  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연동하여 제공하던 기능은 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  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신규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서버 및  고급형 </a:t>
            </a:r>
            <a:r>
              <a:rPr lang="ko-KR" altLang="en-US" sz="105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센트릭스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  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연동을 통하여 제공한다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사용자 정보 연동</a:t>
            </a:r>
            <a:endParaRPr lang="en-US" altLang="ko-KR" sz="105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ko-KR" altLang="en-US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 </a:t>
            </a: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-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사용자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PC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에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저장된 기존 </a:t>
            </a:r>
            <a:r>
              <a:rPr lang="ko-KR" altLang="en-US" sz="105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파일 조회 제공</a:t>
            </a:r>
            <a:endParaRPr lang="en-US" altLang="ko-KR" sz="105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95" name="직사각형 94"/>
          <p:cNvSpPr/>
          <p:nvPr/>
        </p:nvSpPr>
        <p:spPr>
          <a:xfrm>
            <a:off x="5748821" y="5011419"/>
            <a:ext cx="782659" cy="1520963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96" name="직사각형 95"/>
          <p:cNvSpPr/>
          <p:nvPr/>
        </p:nvSpPr>
        <p:spPr>
          <a:xfrm>
            <a:off x="6599854" y="5011419"/>
            <a:ext cx="2995316" cy="151867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5775343" y="5513758"/>
            <a:ext cx="74892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1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고급형 </a:t>
            </a:r>
            <a:endParaRPr lang="en-US" altLang="ko-KR" sz="11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algn="ctr"/>
            <a:r>
              <a:rPr lang="ko-KR" altLang="en-US" sz="110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센트릭스</a:t>
            </a:r>
            <a:endParaRPr lang="ko-KR" altLang="en-US" sz="11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603843" y="5011419"/>
            <a:ext cx="2944892" cy="1438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호 제어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API</a:t>
            </a: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-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사용자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전화기 단말 호 제어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API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제공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이력관리 </a:t>
            </a: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API</a:t>
            </a: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- </a:t>
            </a:r>
            <a:r>
              <a:rPr lang="ko-KR" altLang="en-US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사용자</a:t>
            </a: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통화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문자 등 이력관리 </a:t>
            </a: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API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제공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사용자 계정</a:t>
            </a:r>
            <a:endParaRPr lang="en-US" altLang="ko-KR" sz="105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-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신규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CRM Pro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로그인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정보를 활용하여 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고급형 </a:t>
            </a:r>
            <a:r>
              <a:rPr lang="ko-KR" altLang="en-US" sz="105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센트릭스에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자동으로 가입 및 로그인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025848" y="1699928"/>
            <a:ext cx="5597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u="sng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고객사</a:t>
            </a:r>
            <a:endParaRPr lang="ko-KR" altLang="en-US" sz="1100" u="sng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961653" y="1717623"/>
            <a:ext cx="57579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u="sng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LG U+</a:t>
            </a:r>
            <a:endParaRPr lang="ko-KR" altLang="en-US" sz="1100" u="sng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96813" y="5681663"/>
            <a:ext cx="49065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12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사용자 계정 등 서버정보 이관 </a:t>
            </a:r>
            <a:endParaRPr lang="en-US" altLang="ko-KR" sz="12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기존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2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sz="12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설치 공지 및 링크를 통한 신규 </a:t>
            </a:r>
            <a:r>
              <a:rPr lang="en-US" altLang="ko-KR" sz="12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sz="12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설치 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지원</a:t>
            </a:r>
            <a:endParaRPr lang="en-US" altLang="ko-KR" sz="12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신규 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로그인 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(IP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폰 </a:t>
            </a:r>
            <a:r>
              <a:rPr lang="ko-KR" altLang="en-US" sz="120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로그인이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아닌 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서버 로그인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endParaRPr lang="en-US" altLang="ko-KR" sz="12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기존 제공하던 기능항목 제공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기능 및 사용의 일관성 제공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</a:t>
            </a:r>
          </a:p>
        </p:txBody>
      </p:sp>
      <p:cxnSp>
        <p:nvCxnSpPr>
          <p:cNvPr id="4" name="직선 화살표 연결선 3"/>
          <p:cNvCxnSpPr/>
          <p:nvPr/>
        </p:nvCxnSpPr>
        <p:spPr>
          <a:xfrm>
            <a:off x="3410574" y="3185050"/>
            <a:ext cx="0" cy="351578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그룹 5"/>
          <p:cNvGrpSpPr/>
          <p:nvPr/>
        </p:nvGrpSpPr>
        <p:grpSpPr>
          <a:xfrm>
            <a:off x="1823635" y="2194074"/>
            <a:ext cx="247184" cy="215444"/>
            <a:chOff x="-1072720" y="1948485"/>
            <a:chExt cx="247184" cy="215444"/>
          </a:xfrm>
        </p:grpSpPr>
        <p:sp>
          <p:nvSpPr>
            <p:cNvPr id="3" name="순서도: 연결자 2"/>
            <p:cNvSpPr/>
            <p:nvPr/>
          </p:nvSpPr>
          <p:spPr>
            <a:xfrm>
              <a:off x="-1041400" y="1956372"/>
              <a:ext cx="177228" cy="177228"/>
            </a:xfrm>
            <a:prstGeom prst="flowChartConnec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-1072720" y="1948485"/>
              <a:ext cx="24718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b="1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2</a:t>
              </a:r>
              <a:endParaRPr lang="ko-KR" altLang="en-US" sz="8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72" name="그룹 71"/>
          <p:cNvGrpSpPr/>
          <p:nvPr/>
        </p:nvGrpSpPr>
        <p:grpSpPr>
          <a:xfrm>
            <a:off x="1772377" y="3601199"/>
            <a:ext cx="247184" cy="215444"/>
            <a:chOff x="-1072720" y="1948485"/>
            <a:chExt cx="247184" cy="215444"/>
          </a:xfrm>
        </p:grpSpPr>
        <p:sp>
          <p:nvSpPr>
            <p:cNvPr id="87" name="순서도: 연결자 86"/>
            <p:cNvSpPr/>
            <p:nvPr/>
          </p:nvSpPr>
          <p:spPr>
            <a:xfrm>
              <a:off x="-1041400" y="1956372"/>
              <a:ext cx="177228" cy="177228"/>
            </a:xfrm>
            <a:prstGeom prst="flowChartConnec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-1072720" y="1948485"/>
              <a:ext cx="24718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b="1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3</a:t>
              </a:r>
              <a:endParaRPr lang="ko-KR" altLang="en-US" sz="8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98" name="그룹 97"/>
          <p:cNvGrpSpPr/>
          <p:nvPr/>
        </p:nvGrpSpPr>
        <p:grpSpPr>
          <a:xfrm>
            <a:off x="1780786" y="4024085"/>
            <a:ext cx="247184" cy="215444"/>
            <a:chOff x="-1072720" y="1948485"/>
            <a:chExt cx="247184" cy="215444"/>
          </a:xfrm>
        </p:grpSpPr>
        <p:sp>
          <p:nvSpPr>
            <p:cNvPr id="99" name="순서도: 연결자 98"/>
            <p:cNvSpPr/>
            <p:nvPr/>
          </p:nvSpPr>
          <p:spPr>
            <a:xfrm>
              <a:off x="-1041400" y="1956372"/>
              <a:ext cx="177228" cy="177228"/>
            </a:xfrm>
            <a:prstGeom prst="flowChartConnec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-1072720" y="1948485"/>
              <a:ext cx="24718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b="1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4</a:t>
              </a:r>
              <a:endParaRPr lang="ko-KR" altLang="en-US" sz="8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101" name="그룹 100"/>
          <p:cNvGrpSpPr/>
          <p:nvPr/>
        </p:nvGrpSpPr>
        <p:grpSpPr>
          <a:xfrm>
            <a:off x="3782555" y="3889109"/>
            <a:ext cx="247184" cy="215444"/>
            <a:chOff x="-1072720" y="1948485"/>
            <a:chExt cx="247184" cy="215444"/>
          </a:xfrm>
        </p:grpSpPr>
        <p:sp>
          <p:nvSpPr>
            <p:cNvPr id="102" name="순서도: 연결자 101"/>
            <p:cNvSpPr/>
            <p:nvPr/>
          </p:nvSpPr>
          <p:spPr>
            <a:xfrm>
              <a:off x="-1041400" y="1956372"/>
              <a:ext cx="177228" cy="177228"/>
            </a:xfrm>
            <a:prstGeom prst="flowChartConnec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-1072720" y="1948485"/>
              <a:ext cx="24718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b="1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5</a:t>
              </a:r>
              <a:endParaRPr lang="ko-KR" altLang="en-US" sz="8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104" name="그룹 103"/>
          <p:cNvGrpSpPr/>
          <p:nvPr/>
        </p:nvGrpSpPr>
        <p:grpSpPr>
          <a:xfrm>
            <a:off x="3396115" y="3200428"/>
            <a:ext cx="247184" cy="215444"/>
            <a:chOff x="-1072720" y="1948485"/>
            <a:chExt cx="247184" cy="215444"/>
          </a:xfrm>
        </p:grpSpPr>
        <p:sp>
          <p:nvSpPr>
            <p:cNvPr id="105" name="순서도: 연결자 104"/>
            <p:cNvSpPr/>
            <p:nvPr/>
          </p:nvSpPr>
          <p:spPr>
            <a:xfrm>
              <a:off x="-1041400" y="1956372"/>
              <a:ext cx="177228" cy="177228"/>
            </a:xfrm>
            <a:prstGeom prst="flowChartConnec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-1072720" y="1948485"/>
              <a:ext cx="24718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b="1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1</a:t>
              </a:r>
              <a:endParaRPr lang="ko-KR" altLang="en-US" sz="8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98578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xmlns="" id="{753993D7-BAE4-4793-B825-C14A4998676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mtClean="0"/>
              <a:t>10</a:t>
            </a:fld>
            <a:endParaRPr lang="ko-KR" altLang="en-US" dirty="0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xmlns="" id="{8EB45044-87A8-4F6A-BFD2-8A7F8345C7B7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ko-KR" dirty="0">
                <a:solidFill>
                  <a:srgbClr val="000000"/>
                </a:solidFill>
                <a:ea typeface="LG스마트체 Regular" panose="020B0600000101010101"/>
              </a:rPr>
              <a:t>5. </a:t>
            </a:r>
            <a:r>
              <a:rPr lang="ko-KR" altLang="en-US" dirty="0" err="1">
                <a:solidFill>
                  <a:srgbClr val="000000"/>
                </a:solidFill>
                <a:ea typeface="LG스마트체 Regular" panose="020B0600000101010101"/>
              </a:rPr>
              <a:t>마이그레이션</a:t>
            </a:r>
            <a:r>
              <a:rPr lang="ko-KR" altLang="en-US" dirty="0">
                <a:solidFill>
                  <a:srgbClr val="000000"/>
                </a:solidFill>
                <a:ea typeface="LG스마트체 Regular" panose="020B0600000101010101"/>
              </a:rPr>
              <a:t> 방안 </a:t>
            </a:r>
            <a:r>
              <a:rPr lang="en-US" altLang="ko-KR" dirty="0" smtClean="0">
                <a:solidFill>
                  <a:srgbClr val="000000"/>
                </a:solidFill>
                <a:ea typeface="LG스마트체 Regular" panose="020B0600000101010101"/>
              </a:rPr>
              <a:t>(2/4)</a:t>
            </a:r>
            <a:endParaRPr lang="ko-KR" altLang="en-US" dirty="0">
              <a:solidFill>
                <a:srgbClr val="000000"/>
              </a:solidFill>
              <a:ea typeface="LG스마트체 Regular" panose="020B0600000101010101"/>
            </a:endParaRPr>
          </a:p>
        </p:txBody>
      </p:sp>
      <p:sp>
        <p:nvSpPr>
          <p:cNvPr id="21" name="Text Box 32"/>
          <p:cNvSpPr txBox="1">
            <a:spLocks noChangeArrowheads="1"/>
          </p:cNvSpPr>
          <p:nvPr/>
        </p:nvSpPr>
        <p:spPr bwMode="auto">
          <a:xfrm>
            <a:off x="271019" y="1256755"/>
            <a:ext cx="1978427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q"/>
            </a:pPr>
            <a:r>
              <a:rPr lang="en-US" altLang="ko-KR" sz="1400" b="1" dirty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400" b="1" dirty="0" err="1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마이그레이션</a:t>
            </a:r>
            <a:r>
              <a:rPr lang="ko-KR" altLang="en-US" sz="1400" b="1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400" b="1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(To-Be)</a:t>
            </a:r>
            <a:endParaRPr lang="ko-KR" altLang="en-US" sz="1400" b="1" dirty="0">
              <a:solidFill>
                <a:srgbClr val="00000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22" name="직선 연결선 21"/>
          <p:cNvCxnSpPr/>
          <p:nvPr/>
        </p:nvCxnSpPr>
        <p:spPr>
          <a:xfrm>
            <a:off x="398353" y="1564532"/>
            <a:ext cx="510504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/>
          <p:cNvCxnSpPr/>
          <p:nvPr/>
        </p:nvCxnSpPr>
        <p:spPr>
          <a:xfrm flipV="1">
            <a:off x="5748821" y="1564532"/>
            <a:ext cx="3842929" cy="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71019" y="588040"/>
            <a:ext cx="93062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기존 </a:t>
            </a:r>
            <a:r>
              <a:rPr lang="en-US" altLang="ko-KR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에 신규 </a:t>
            </a:r>
            <a:r>
              <a:rPr lang="en-US" altLang="ko-KR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소개 배너를 홍보하고</a:t>
            </a:r>
            <a:r>
              <a:rPr lang="en-US" altLang="ko-KR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배너 </a:t>
            </a:r>
            <a:r>
              <a:rPr lang="ko-KR" altLang="en-US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클릭시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신규 </a:t>
            </a:r>
            <a:r>
              <a:rPr lang="en-US" altLang="ko-KR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를 자동으로 설치 하도록 유도 합니다</a:t>
            </a:r>
            <a:r>
              <a:rPr lang="en-US" altLang="ko-KR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. 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또한 기존 사용자 정보는 </a:t>
            </a:r>
            <a:r>
              <a:rPr lang="en-US" altLang="ko-KR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DB </a:t>
            </a:r>
            <a:r>
              <a:rPr lang="ko-KR" altLang="en-US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마이그레이션을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통해서 신규 시스템으로 이관하도록 하겠습니다</a:t>
            </a:r>
            <a:endParaRPr lang="ko-KR" altLang="en-US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80" name="Text Box 32"/>
          <p:cNvSpPr txBox="1">
            <a:spLocks noChangeArrowheads="1"/>
          </p:cNvSpPr>
          <p:nvPr/>
        </p:nvSpPr>
        <p:spPr bwMode="auto">
          <a:xfrm>
            <a:off x="5638905" y="1256756"/>
            <a:ext cx="756938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q"/>
            </a:pPr>
            <a:r>
              <a:rPr lang="en-US" altLang="ko-KR" sz="1400" b="1" dirty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400" b="1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절차</a:t>
            </a:r>
            <a:endParaRPr lang="ko-KR" altLang="en-US" sz="1400" b="1" dirty="0">
              <a:solidFill>
                <a:srgbClr val="00000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81" name="직선 연결선 80"/>
          <p:cNvCxnSpPr/>
          <p:nvPr/>
        </p:nvCxnSpPr>
        <p:spPr>
          <a:xfrm flipV="1">
            <a:off x="5748821" y="1564532"/>
            <a:ext cx="3842929" cy="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직사각형 82"/>
          <p:cNvSpPr/>
          <p:nvPr/>
        </p:nvSpPr>
        <p:spPr>
          <a:xfrm>
            <a:off x="5743320" y="1635802"/>
            <a:ext cx="823230" cy="122742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84" name="직사각형 83"/>
          <p:cNvSpPr/>
          <p:nvPr/>
        </p:nvSpPr>
        <p:spPr>
          <a:xfrm>
            <a:off x="6594353" y="1635802"/>
            <a:ext cx="3000817" cy="122742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5769447" y="1982507"/>
            <a:ext cx="76335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1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기존</a:t>
            </a:r>
            <a:endParaRPr lang="en-US" altLang="ko-KR" sz="11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algn="ctr"/>
            <a:r>
              <a:rPr lang="en-US" altLang="ko-KR" sz="11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6590993" y="1678779"/>
            <a:ext cx="2944892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신규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소개 배너 공지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-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설치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Web Link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주소 게시 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설치 주소 실행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endParaRPr lang="en-US" altLang="ko-KR" sz="105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- </a:t>
            </a:r>
            <a:r>
              <a:rPr lang="ko-KR" altLang="en-US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설치 </a:t>
            </a: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Web Link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주소로 이동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설치 진행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사용자 계정 정보 등 정보 이관 지원</a:t>
            </a:r>
            <a:endParaRPr lang="en-US" altLang="ko-KR" sz="105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89" name="직사각형 88"/>
          <p:cNvSpPr/>
          <p:nvPr/>
        </p:nvSpPr>
        <p:spPr>
          <a:xfrm>
            <a:off x="5739900" y="2935559"/>
            <a:ext cx="823230" cy="1996733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92" name="직사각형 91"/>
          <p:cNvSpPr/>
          <p:nvPr/>
        </p:nvSpPr>
        <p:spPr>
          <a:xfrm>
            <a:off x="6590933" y="2935560"/>
            <a:ext cx="3000817" cy="199373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5776838" y="3664263"/>
            <a:ext cx="76335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1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신규</a:t>
            </a:r>
            <a:r>
              <a:rPr lang="en-US" altLang="ko-KR" sz="11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</a:p>
          <a:p>
            <a:pPr algn="ctr"/>
            <a:r>
              <a:rPr lang="en-US" altLang="ko-KR" sz="11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587573" y="2976955"/>
            <a:ext cx="3082900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클라이언트 설치 시 자동 실행기능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신규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서버에 로그인 방식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-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전화 단말기에 로그인 방식이 아님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사용자 기능 항목 제공 일관성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  -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기존의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에서 전화기 단말과 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  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연동하여 제공하던 기능은 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  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신규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서버 및  고급형 </a:t>
            </a:r>
            <a:r>
              <a:rPr lang="ko-KR" altLang="en-US" sz="105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센트릭스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  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연동을 통하여 제공한다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사용자 정보 연동</a:t>
            </a:r>
            <a:endParaRPr lang="en-US" altLang="ko-KR" sz="105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ko-KR" altLang="en-US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 </a:t>
            </a: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-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사용자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PC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에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저장된 기존 </a:t>
            </a:r>
            <a:r>
              <a:rPr lang="ko-KR" altLang="en-US" sz="105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파일 조회 제공</a:t>
            </a:r>
            <a:endParaRPr lang="en-US" altLang="ko-KR" sz="105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95" name="직사각형 94"/>
          <p:cNvSpPr/>
          <p:nvPr/>
        </p:nvSpPr>
        <p:spPr>
          <a:xfrm>
            <a:off x="5748821" y="5011419"/>
            <a:ext cx="782659" cy="1520963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96" name="직사각형 95"/>
          <p:cNvSpPr/>
          <p:nvPr/>
        </p:nvSpPr>
        <p:spPr>
          <a:xfrm>
            <a:off x="6599854" y="5011419"/>
            <a:ext cx="2995316" cy="151867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5775343" y="5513758"/>
            <a:ext cx="74892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1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고급형 </a:t>
            </a:r>
            <a:endParaRPr lang="en-US" altLang="ko-KR" sz="11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algn="ctr"/>
            <a:r>
              <a:rPr lang="ko-KR" altLang="en-US" sz="110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센트릭스</a:t>
            </a:r>
            <a:endParaRPr lang="ko-KR" altLang="en-US" sz="11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603843" y="5011419"/>
            <a:ext cx="2944892" cy="1438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호 제어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API</a:t>
            </a: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-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사용자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전화기 단말 호 제어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API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제공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이력관리 </a:t>
            </a: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API</a:t>
            </a: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- </a:t>
            </a:r>
            <a:r>
              <a:rPr lang="ko-KR" altLang="en-US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사용자</a:t>
            </a: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통화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문자 등 이력관리 </a:t>
            </a: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API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제공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사용자 계정</a:t>
            </a:r>
            <a:endParaRPr lang="en-US" altLang="ko-KR" sz="105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-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신규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CRM Pro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로그인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정보를 활용하여 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고급형 </a:t>
            </a:r>
            <a:r>
              <a:rPr lang="ko-KR" altLang="en-US" sz="105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센트릭스에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자동으로 가입 및 로그인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025848" y="1699928"/>
            <a:ext cx="5597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u="sng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고객사</a:t>
            </a:r>
            <a:endParaRPr lang="ko-KR" altLang="en-US" sz="1100" u="sng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961653" y="1717623"/>
            <a:ext cx="57579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u="sng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LG U+</a:t>
            </a:r>
            <a:endParaRPr lang="ko-KR" altLang="en-US" sz="1100" u="sng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96813" y="5681663"/>
            <a:ext cx="49065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12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사용자 계정 등 서버정보 이관 </a:t>
            </a:r>
            <a:endParaRPr lang="en-US" altLang="ko-KR" sz="12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기존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2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sz="12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설치 공지 및 링크를 통한 신규 </a:t>
            </a:r>
            <a:r>
              <a:rPr lang="en-US" altLang="ko-KR" sz="12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sz="12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설치 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지원</a:t>
            </a:r>
            <a:endParaRPr lang="en-US" altLang="ko-KR" sz="12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신규 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로그인 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(IP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폰 </a:t>
            </a:r>
            <a:r>
              <a:rPr lang="ko-KR" altLang="en-US" sz="120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로그인이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아닌 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서버 로그인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endParaRPr lang="en-US" altLang="ko-KR" sz="12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기존 제공하던 기능항목 제공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기능 및 사용의 일관성 제공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</a:t>
            </a:r>
          </a:p>
        </p:txBody>
      </p:sp>
      <p:cxnSp>
        <p:nvCxnSpPr>
          <p:cNvPr id="18" name="직선 화살표 연결선 17"/>
          <p:cNvCxnSpPr/>
          <p:nvPr/>
        </p:nvCxnSpPr>
        <p:spPr>
          <a:xfrm>
            <a:off x="1218959" y="5358190"/>
            <a:ext cx="914400" cy="91440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9" name="그림 138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0723" y="2096932"/>
            <a:ext cx="4041116" cy="341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040506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xmlns="" id="{753993D7-BAE4-4793-B825-C14A4998676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mtClean="0"/>
              <a:t>11</a:t>
            </a:fld>
            <a:endParaRPr lang="ko-KR" altLang="en-US" dirty="0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xmlns="" id="{8EB45044-87A8-4F6A-BFD2-8A7F8345C7B7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ko-KR" dirty="0">
                <a:solidFill>
                  <a:srgbClr val="000000"/>
                </a:solidFill>
                <a:ea typeface="LG스마트체 Regular" panose="020B0600000101010101"/>
              </a:rPr>
              <a:t>5. </a:t>
            </a:r>
            <a:r>
              <a:rPr lang="ko-KR" altLang="en-US" dirty="0" err="1">
                <a:solidFill>
                  <a:srgbClr val="000000"/>
                </a:solidFill>
                <a:ea typeface="LG스마트체 Regular" panose="020B0600000101010101"/>
              </a:rPr>
              <a:t>마이그레이션</a:t>
            </a:r>
            <a:r>
              <a:rPr lang="ko-KR" altLang="en-US" dirty="0">
                <a:solidFill>
                  <a:srgbClr val="000000"/>
                </a:solidFill>
                <a:ea typeface="LG스마트체 Regular" panose="020B0600000101010101"/>
              </a:rPr>
              <a:t> 방안 </a:t>
            </a:r>
            <a:r>
              <a:rPr lang="en-US" altLang="ko-KR" dirty="0" smtClean="0">
                <a:solidFill>
                  <a:srgbClr val="000000"/>
                </a:solidFill>
                <a:ea typeface="LG스마트체 Regular" panose="020B0600000101010101"/>
              </a:rPr>
              <a:t>(3/4)</a:t>
            </a:r>
            <a:endParaRPr lang="ko-KR" altLang="en-US" dirty="0">
              <a:solidFill>
                <a:srgbClr val="000000"/>
              </a:solidFill>
              <a:ea typeface="LG스마트체 Regular" panose="020B0600000101010101"/>
            </a:endParaRPr>
          </a:p>
        </p:txBody>
      </p:sp>
      <p:sp>
        <p:nvSpPr>
          <p:cNvPr id="21" name="Text Box 32"/>
          <p:cNvSpPr txBox="1">
            <a:spLocks noChangeArrowheads="1"/>
          </p:cNvSpPr>
          <p:nvPr/>
        </p:nvSpPr>
        <p:spPr bwMode="auto">
          <a:xfrm>
            <a:off x="271019" y="1256755"/>
            <a:ext cx="1750800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q"/>
            </a:pPr>
            <a:r>
              <a:rPr lang="en-US" altLang="ko-KR" sz="1400" b="1" dirty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400" b="1" dirty="0" err="1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마이그레이션</a:t>
            </a:r>
            <a:r>
              <a:rPr lang="ko-KR" altLang="en-US" sz="1400" b="1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항목 </a:t>
            </a:r>
            <a:endParaRPr lang="ko-KR" altLang="en-US" sz="1400" b="1" dirty="0">
              <a:solidFill>
                <a:srgbClr val="00000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22" name="직선 연결선 21"/>
          <p:cNvCxnSpPr/>
          <p:nvPr/>
        </p:nvCxnSpPr>
        <p:spPr>
          <a:xfrm>
            <a:off x="398353" y="1564532"/>
            <a:ext cx="886418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71019" y="588040"/>
            <a:ext cx="93062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기존 시스템의 </a:t>
            </a:r>
            <a:r>
              <a:rPr lang="en-US" altLang="ko-KR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DB 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정보를 분석하여 신규 시스템으로 </a:t>
            </a:r>
            <a:r>
              <a:rPr lang="ko-KR" altLang="en-US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마이그레이션하여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사용자 편의성을 향상 시키겠습니다</a:t>
            </a:r>
            <a:endParaRPr lang="ko-KR" altLang="en-US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graphicFrame>
        <p:nvGraphicFramePr>
          <p:cNvPr id="9" name="Group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0856799"/>
              </p:ext>
            </p:extLst>
          </p:nvPr>
        </p:nvGraphicFramePr>
        <p:xfrm>
          <a:off x="376802" y="1646980"/>
          <a:ext cx="8902665" cy="4776437"/>
        </p:xfrm>
        <a:graphic>
          <a:graphicData uri="http://schemas.openxmlformats.org/drawingml/2006/table">
            <a:tbl>
              <a:tblPr/>
              <a:tblGrid>
                <a:gridCol w="138426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162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6153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640667">
                  <a:extLst>
                    <a:ext uri="{9D8B030D-6E8A-4147-A177-3AD203B41FA5}">
                      <a16:colId xmlns:a16="http://schemas.microsoft.com/office/drawing/2014/main" xmlns="" val="551897621"/>
                    </a:ext>
                  </a:extLst>
                </a:gridCol>
              </a:tblGrid>
              <a:tr h="31025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000" b="0" kern="1200" dirty="0" smtClean="0">
                          <a:ln w="3175">
                            <a:solidFill>
                              <a:schemeClr val="tx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구분</a:t>
                      </a:r>
                    </a:p>
                  </a:txBody>
                  <a:tcPr marL="36000" marR="36000" marT="36000" marB="36000" anchor="ctr" horzOverflow="overflow">
                    <a:lnL cap="flat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000" b="1" kern="1200" dirty="0" smtClean="0">
                          <a:ln w="3175">
                            <a:solidFill>
                              <a:schemeClr val="tx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항목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000" b="1" kern="1200" dirty="0" err="1" smtClean="0">
                          <a:ln w="3175">
                            <a:solidFill>
                              <a:schemeClr val="tx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마이그레이션</a:t>
                      </a:r>
                      <a:r>
                        <a:rPr lang="ko-KR" altLang="en-US" sz="1000" b="1" kern="1200" dirty="0" smtClean="0">
                          <a:ln w="3175">
                            <a:solidFill>
                              <a:schemeClr val="tx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 여부</a:t>
                      </a:r>
                      <a:endParaRPr lang="en-US" altLang="ko-KR" sz="1000" b="1" kern="1200" dirty="0" smtClean="0">
                        <a:ln w="3175">
                          <a:solidFill>
                            <a:schemeClr val="tx1">
                              <a:alpha val="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000" b="1" kern="1200" dirty="0" smtClean="0">
                          <a:ln w="3175">
                            <a:solidFill>
                              <a:schemeClr val="tx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비고</a:t>
                      </a:r>
                      <a:endParaRPr lang="en-US" altLang="ko-KR" sz="1000" b="1" kern="1200" dirty="0" smtClean="0">
                        <a:ln w="3175">
                          <a:solidFill>
                            <a:schemeClr val="tx1">
                              <a:alpha val="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0112"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회사 정보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8900" indent="-88900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가입 기업 정보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8900" indent="-88900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가능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0112">
                <a:tc vMerge="1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관리자 계정정보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가능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3868"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회원 정보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계정정보 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(ID, PW)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ID 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변경 필요</a:t>
                      </a: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신규 서비스 가입을 위한 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ID 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는 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070 Full 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번호로  변경 해야 함</a:t>
                      </a: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PW 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는 기존 사용하던 것을 재활용 가능함</a:t>
                      </a: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3868">
                <a:tc vMerge="1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사용자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정보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이름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주소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이메일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전화번호 등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)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가능</a:t>
                      </a: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33868"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공지사항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게시판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공지사항 정보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가능</a:t>
                      </a: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33868">
                <a:tc vMerge="1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게시판 정보 및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댓글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가능</a:t>
                      </a: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3868"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메모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개인 메모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가능</a:t>
                      </a: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3868">
                <a:tc vMerge="1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공용 메모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가능</a:t>
                      </a: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386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녹취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녹취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파일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불가능</a:t>
                      </a: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녹취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파일은 개인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PC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에 저장되어 있으므로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마이그레이션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불가능함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3868"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로그 이력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호 통계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시간대별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일자별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월별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)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가능</a:t>
                      </a: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3868">
                <a:tc vMerge="1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호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NOTI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통계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시간대별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일자별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월별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)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0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가능</a:t>
                      </a: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3868"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Legacy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연동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기존 서비스 가입 정보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가능</a:t>
                      </a: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3868">
                <a:tc vMerge="1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기존 서비스 가입 이력 정보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가능</a:t>
                      </a: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41484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>
            <a:extLst>
              <a:ext uri="{FF2B5EF4-FFF2-40B4-BE49-F238E27FC236}">
                <a16:creationId xmlns:a16="http://schemas.microsoft.com/office/drawing/2014/main" xmlns="" id="{8EB45044-87A8-4F6A-BFD2-8A7F8345C7B7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ko-KR" dirty="0">
                <a:solidFill>
                  <a:srgbClr val="000000"/>
                </a:solidFill>
                <a:ea typeface="LG스마트체 Regular" panose="020B0600000101010101"/>
              </a:rPr>
              <a:t>5. </a:t>
            </a:r>
            <a:r>
              <a:rPr lang="ko-KR" altLang="en-US" dirty="0" err="1">
                <a:solidFill>
                  <a:srgbClr val="000000"/>
                </a:solidFill>
                <a:ea typeface="LG스마트체 Regular" panose="020B0600000101010101"/>
              </a:rPr>
              <a:t>마이그레이션</a:t>
            </a:r>
            <a:r>
              <a:rPr lang="ko-KR" altLang="en-US" dirty="0">
                <a:solidFill>
                  <a:srgbClr val="000000"/>
                </a:solidFill>
                <a:ea typeface="LG스마트체 Regular" panose="020B0600000101010101"/>
              </a:rPr>
              <a:t> 방안 </a:t>
            </a:r>
            <a:r>
              <a:rPr lang="en-US" altLang="ko-KR" dirty="0" smtClean="0">
                <a:solidFill>
                  <a:srgbClr val="000000"/>
                </a:solidFill>
                <a:ea typeface="LG스마트체 Regular" panose="020B0600000101010101"/>
              </a:rPr>
              <a:t>(3/4)</a:t>
            </a:r>
            <a:endParaRPr lang="ko-KR" altLang="en-US" dirty="0">
              <a:solidFill>
                <a:srgbClr val="000000"/>
              </a:solidFill>
              <a:ea typeface="LG스마트체 Regular" panose="020B0600000101010101"/>
            </a:endParaRPr>
          </a:p>
        </p:txBody>
      </p:sp>
      <p:sp>
        <p:nvSpPr>
          <p:cNvPr id="21" name="Text Box 32"/>
          <p:cNvSpPr txBox="1">
            <a:spLocks noChangeArrowheads="1"/>
          </p:cNvSpPr>
          <p:nvPr/>
        </p:nvSpPr>
        <p:spPr bwMode="auto">
          <a:xfrm>
            <a:off x="271019" y="1256755"/>
            <a:ext cx="2342308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q"/>
            </a:pPr>
            <a:r>
              <a:rPr lang="en-US" altLang="ko-KR" sz="1400" b="1" dirty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400" b="1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신규 </a:t>
            </a:r>
            <a:r>
              <a:rPr lang="en-US" altLang="ko-KR" sz="1400" b="1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sz="1400" b="1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로그인 </a:t>
            </a:r>
            <a:r>
              <a:rPr lang="ko-KR" altLang="en-US" b="1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절차</a:t>
            </a:r>
            <a:endParaRPr lang="ko-KR" altLang="en-US" sz="1400" b="1" dirty="0">
              <a:solidFill>
                <a:srgbClr val="00000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22" name="직선 연결선 21"/>
          <p:cNvCxnSpPr/>
          <p:nvPr/>
        </p:nvCxnSpPr>
        <p:spPr>
          <a:xfrm>
            <a:off x="398353" y="1564532"/>
            <a:ext cx="886418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71019" y="588040"/>
            <a:ext cx="93062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기존 시스템의 </a:t>
            </a:r>
            <a:r>
              <a:rPr lang="en-US" altLang="ko-KR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DB 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정보를 분석하여 신규 시스템으로 </a:t>
            </a:r>
            <a:r>
              <a:rPr lang="ko-KR" altLang="en-US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마이그레이션하여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사용자 편의성을 향상 시키겠습니다</a:t>
            </a:r>
            <a:endParaRPr lang="ko-KR" altLang="en-US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23333" y="2792054"/>
            <a:ext cx="2937935" cy="150181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73013" y="2555842"/>
            <a:ext cx="11400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사용자 인증 화면</a:t>
            </a:r>
            <a:endParaRPr lang="ko-KR" altLang="en-US" sz="105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1233849" y="2949700"/>
            <a:ext cx="1130231" cy="304800"/>
          </a:xfrm>
          <a:prstGeom prst="roundRect">
            <a:avLst/>
          </a:prstGeom>
          <a:solidFill>
            <a:schemeClr val="bg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0022" y="2985196"/>
            <a:ext cx="67518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070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번호</a:t>
            </a:r>
            <a:endParaRPr lang="ko-KR" altLang="en-US" sz="105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43260" y="2988229"/>
            <a:ext cx="112082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>
                <a:solidFill>
                  <a:schemeClr val="bg1">
                    <a:lumMod val="50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070 Full </a:t>
            </a:r>
            <a:r>
              <a:rPr lang="ko-KR" altLang="en-US" sz="900" dirty="0" smtClean="0">
                <a:solidFill>
                  <a:schemeClr val="bg1">
                    <a:lumMod val="50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번호 입력</a:t>
            </a:r>
            <a:endParaRPr lang="ko-KR" altLang="en-US" sz="900" dirty="0">
              <a:solidFill>
                <a:schemeClr val="bg1">
                  <a:lumMod val="50000"/>
                </a:schemeClr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2456650" y="2949700"/>
            <a:ext cx="735590" cy="304800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mtClean="0">
                <a:solidFill>
                  <a:schemeClr val="bg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인증요청</a:t>
            </a:r>
            <a:endParaRPr lang="ko-KR" altLang="en-US" sz="900">
              <a:solidFill>
                <a:schemeClr val="bg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8003" y="3838648"/>
            <a:ext cx="66556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인증번호</a:t>
            </a:r>
            <a:endParaRPr lang="ko-KR" altLang="en-US" sz="105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1243260" y="3799545"/>
            <a:ext cx="1130231" cy="304800"/>
          </a:xfrm>
          <a:prstGeom prst="roundRect">
            <a:avLst/>
          </a:prstGeom>
          <a:solidFill>
            <a:schemeClr val="bg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252671" y="3838074"/>
            <a:ext cx="83227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smtClean="0">
                <a:solidFill>
                  <a:schemeClr val="bg1">
                    <a:lumMod val="50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인증번호 입력</a:t>
            </a:r>
            <a:endParaRPr lang="ko-KR" altLang="en-US" sz="900" dirty="0">
              <a:solidFill>
                <a:schemeClr val="bg1">
                  <a:lumMod val="50000"/>
                </a:schemeClr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2456650" y="3797628"/>
            <a:ext cx="735590" cy="304800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bg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확인</a:t>
            </a:r>
            <a:endParaRPr lang="ko-KR" altLang="en-US" sz="900" dirty="0">
              <a:solidFill>
                <a:schemeClr val="bg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422287" y="4951054"/>
            <a:ext cx="2955916" cy="1500555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20" name="모서리가 둥근 직사각형 19"/>
          <p:cNvSpPr/>
          <p:nvPr/>
        </p:nvSpPr>
        <p:spPr>
          <a:xfrm>
            <a:off x="1215863" y="5125706"/>
            <a:ext cx="1654356" cy="304800"/>
          </a:xfrm>
          <a:prstGeom prst="roundRect">
            <a:avLst/>
          </a:prstGeom>
          <a:solidFill>
            <a:schemeClr val="bg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85305" y="5161202"/>
            <a:ext cx="3193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ID</a:t>
            </a:r>
            <a:endParaRPr lang="ko-KR" altLang="en-US" sz="105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25274" y="5164235"/>
            <a:ext cx="85792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>
                <a:solidFill>
                  <a:schemeClr val="bg1">
                    <a:lumMod val="50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070 Full </a:t>
            </a:r>
            <a:r>
              <a:rPr lang="ko-KR" altLang="en-US" sz="900" dirty="0" smtClean="0">
                <a:solidFill>
                  <a:schemeClr val="bg1">
                    <a:lumMod val="50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번호</a:t>
            </a:r>
            <a:endParaRPr lang="ko-KR" altLang="en-US" sz="900" dirty="0">
              <a:solidFill>
                <a:schemeClr val="bg1">
                  <a:lumMod val="50000"/>
                </a:schemeClr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35554" y="5540512"/>
            <a:ext cx="40107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PW</a:t>
            </a:r>
            <a:endParaRPr lang="ko-KR" altLang="en-US" sz="105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28" name="모서리가 둥근 직사각형 27"/>
          <p:cNvSpPr/>
          <p:nvPr/>
        </p:nvSpPr>
        <p:spPr>
          <a:xfrm>
            <a:off x="1225274" y="5501409"/>
            <a:ext cx="1654356" cy="304800"/>
          </a:xfrm>
          <a:prstGeom prst="roundRect">
            <a:avLst/>
          </a:prstGeom>
          <a:solidFill>
            <a:schemeClr val="bg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234685" y="5539938"/>
            <a:ext cx="98135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smtClean="0">
                <a:solidFill>
                  <a:schemeClr val="bg1">
                    <a:lumMod val="50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기존 </a:t>
            </a:r>
            <a:r>
              <a:rPr lang="en-US" altLang="ko-KR" sz="900" dirty="0" smtClean="0">
                <a:solidFill>
                  <a:schemeClr val="bg1">
                    <a:lumMod val="50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PW </a:t>
            </a:r>
            <a:r>
              <a:rPr lang="ko-KR" altLang="en-US" sz="900" dirty="0" smtClean="0">
                <a:solidFill>
                  <a:schemeClr val="bg1">
                    <a:lumMod val="50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와 동일</a:t>
            </a:r>
            <a:endParaRPr lang="ko-KR" altLang="en-US" sz="900" dirty="0">
              <a:solidFill>
                <a:schemeClr val="bg1">
                  <a:lumMod val="50000"/>
                </a:schemeClr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30" name="모서리가 둥근 직사각형 29"/>
          <p:cNvSpPr/>
          <p:nvPr/>
        </p:nvSpPr>
        <p:spPr>
          <a:xfrm>
            <a:off x="863601" y="5979121"/>
            <a:ext cx="2192866" cy="304800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bg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로그인</a:t>
            </a:r>
            <a:endParaRPr lang="ko-KR" altLang="en-US" sz="1000" dirty="0">
              <a:solidFill>
                <a:schemeClr val="bg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528665" y="4669446"/>
            <a:ext cx="86273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로그인 화면 </a:t>
            </a:r>
            <a:endParaRPr lang="ko-KR" altLang="en-US" sz="105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087648" y="1711170"/>
            <a:ext cx="18453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u="sng" dirty="0" smtClean="0">
                <a:solidFill>
                  <a:srgbClr val="3333CC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신규 </a:t>
            </a:r>
            <a:r>
              <a:rPr lang="en-US" altLang="ko-KR" sz="1200" u="sng" dirty="0" smtClean="0">
                <a:solidFill>
                  <a:srgbClr val="3333CC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sz="1200" u="sng" dirty="0" smtClean="0">
                <a:solidFill>
                  <a:srgbClr val="3333CC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클라이언트</a:t>
            </a:r>
            <a:endParaRPr lang="ko-KR" altLang="en-US" sz="1200" u="sng" dirty="0">
              <a:solidFill>
                <a:srgbClr val="3333CC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045105" y="1711170"/>
            <a:ext cx="14318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u="sng" dirty="0" smtClean="0">
                <a:solidFill>
                  <a:srgbClr val="3333CC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신규 </a:t>
            </a:r>
            <a:r>
              <a:rPr lang="en-US" altLang="ko-KR" sz="1200" u="sng" dirty="0" smtClean="0">
                <a:solidFill>
                  <a:srgbClr val="3333CC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sz="1200" u="sng" dirty="0" smtClean="0">
                <a:solidFill>
                  <a:srgbClr val="3333CC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서버</a:t>
            </a:r>
            <a:endParaRPr lang="ko-KR" altLang="en-US" sz="1200" u="sng" dirty="0">
              <a:solidFill>
                <a:srgbClr val="3333CC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321798" y="1711170"/>
            <a:ext cx="11929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u="sng" dirty="0" err="1" smtClean="0">
                <a:solidFill>
                  <a:srgbClr val="3333CC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센트릭스</a:t>
            </a:r>
            <a:r>
              <a:rPr lang="ko-KR" altLang="en-US" sz="1200" u="sng" dirty="0" smtClean="0">
                <a:solidFill>
                  <a:srgbClr val="3333CC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교환기</a:t>
            </a:r>
            <a:endParaRPr lang="ko-KR" altLang="en-US" sz="1200" u="sng" dirty="0">
              <a:solidFill>
                <a:srgbClr val="3333CC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35" name="모서리가 둥근 직사각형 34"/>
          <p:cNvSpPr/>
          <p:nvPr/>
        </p:nvSpPr>
        <p:spPr>
          <a:xfrm>
            <a:off x="5770917" y="2879317"/>
            <a:ext cx="1980177" cy="41878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IP </a:t>
            </a:r>
            <a:r>
              <a:rPr lang="ko-KR" altLang="en-US" sz="10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단말기로 인증번호 전송</a:t>
            </a:r>
            <a:endParaRPr lang="ko-KR" altLang="en-US" sz="1000" dirty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36" name="모서리가 둥근 직사각형 35"/>
          <p:cNvSpPr/>
          <p:nvPr/>
        </p:nvSpPr>
        <p:spPr>
          <a:xfrm>
            <a:off x="5770916" y="3734712"/>
            <a:ext cx="1980177" cy="41878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인증번호 확인</a:t>
            </a:r>
            <a:endParaRPr lang="ko-KR" altLang="en-US" sz="1000" dirty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5770914" y="5161202"/>
            <a:ext cx="1980177" cy="41878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사용자 계정정보 확인</a:t>
            </a:r>
            <a:endParaRPr lang="ko-KR" altLang="en-US" sz="1000" dirty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018086" y="1711170"/>
            <a:ext cx="7857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u="sng" dirty="0" smtClean="0">
                <a:solidFill>
                  <a:srgbClr val="3333CC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IP</a:t>
            </a:r>
            <a:r>
              <a:rPr lang="ko-KR" altLang="en-US" sz="1200" u="sng" dirty="0" smtClean="0">
                <a:solidFill>
                  <a:srgbClr val="3333CC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200" u="sng" dirty="0" smtClean="0">
                <a:solidFill>
                  <a:srgbClr val="3333CC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Phone</a:t>
            </a:r>
            <a:endParaRPr lang="ko-KR" altLang="en-US" sz="1200" u="sng" dirty="0">
              <a:solidFill>
                <a:srgbClr val="3333CC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3698061" y="3386498"/>
            <a:ext cx="1298959" cy="29259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인증번호 수신</a:t>
            </a:r>
            <a:endParaRPr lang="ko-KR" altLang="en-US" sz="1000" dirty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5770915" y="5922127"/>
            <a:ext cx="1980177" cy="41878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센트릭스</a:t>
            </a:r>
            <a:r>
              <a:rPr lang="ko-KR" altLang="en-US" sz="10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교환기 로그인</a:t>
            </a:r>
            <a:endParaRPr lang="en-US" altLang="ko-KR" sz="1000" dirty="0" smtClean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algn="ctr"/>
            <a:r>
              <a:rPr lang="en-US" altLang="ko-KR" sz="10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</a:t>
            </a:r>
            <a:r>
              <a:rPr lang="en-US" altLang="ko-KR" sz="1000" dirty="0" err="1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Centrix_ID</a:t>
            </a:r>
            <a:r>
              <a:rPr lang="en-US" altLang="ko-KR" sz="10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r>
              <a:rPr lang="en-US" altLang="ko-KR" sz="1000" dirty="0" err="1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Centrix_PW</a:t>
            </a:r>
            <a:r>
              <a:rPr lang="en-US" altLang="ko-KR" sz="10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</a:t>
            </a:r>
            <a:endParaRPr lang="ko-KR" altLang="en-US" sz="1000" dirty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41" name="모서리가 둥근 직사각형 40"/>
          <p:cNvSpPr/>
          <p:nvPr/>
        </p:nvSpPr>
        <p:spPr>
          <a:xfrm>
            <a:off x="8398933" y="5924858"/>
            <a:ext cx="1007534" cy="41878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로그인</a:t>
            </a:r>
            <a:endParaRPr lang="ko-KR" altLang="en-US" sz="1000" dirty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7" name="직선 화살표 연결선 6"/>
          <p:cNvCxnSpPr>
            <a:stCxn id="14" idx="3"/>
            <a:endCxn id="35" idx="1"/>
          </p:cNvCxnSpPr>
          <p:nvPr/>
        </p:nvCxnSpPr>
        <p:spPr>
          <a:xfrm flipV="1">
            <a:off x="3192240" y="3088711"/>
            <a:ext cx="2578677" cy="133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꺾인 연결선 41"/>
          <p:cNvCxnSpPr>
            <a:endCxn id="39" idx="3"/>
          </p:cNvCxnSpPr>
          <p:nvPr/>
        </p:nvCxnSpPr>
        <p:spPr>
          <a:xfrm rot="10800000" flipV="1">
            <a:off x="4997020" y="3219060"/>
            <a:ext cx="773894" cy="313733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5059624" y="3354454"/>
            <a:ext cx="711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SMS </a:t>
            </a:r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전송</a:t>
            </a:r>
            <a:endParaRPr lang="en-US" altLang="ko-KR" sz="9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algn="ctr"/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</a:t>
            </a:r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인증번호</a:t>
            </a:r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</a:t>
            </a:r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endParaRPr lang="ko-KR" altLang="en-US" sz="9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45" name="꺾인 연결선 44"/>
          <p:cNvCxnSpPr>
            <a:stCxn id="39" idx="1"/>
            <a:endCxn id="17" idx="0"/>
          </p:cNvCxnSpPr>
          <p:nvPr/>
        </p:nvCxnSpPr>
        <p:spPr>
          <a:xfrm rot="10800000" flipV="1">
            <a:off x="1668811" y="3532794"/>
            <a:ext cx="2029250" cy="305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958789" y="3373326"/>
            <a:ext cx="127177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수신한 인증번호 입력</a:t>
            </a:r>
            <a:endParaRPr lang="ko-KR" altLang="en-US" sz="9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48" name="직선 화살표 연결선 47"/>
          <p:cNvCxnSpPr>
            <a:stCxn id="18" idx="3"/>
            <a:endCxn id="36" idx="1"/>
          </p:cNvCxnSpPr>
          <p:nvPr/>
        </p:nvCxnSpPr>
        <p:spPr>
          <a:xfrm flipV="1">
            <a:off x="3192240" y="3944106"/>
            <a:ext cx="2578676" cy="59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5950828" y="4173521"/>
            <a:ext cx="174099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계정 정보 </a:t>
            </a:r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Mapping</a:t>
            </a:r>
          </a:p>
          <a:p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</a:t>
            </a:r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- 070 </a:t>
            </a:r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번호</a:t>
            </a:r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사용자</a:t>
            </a:r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</a:t>
            </a:r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회사 정보</a:t>
            </a:r>
            <a:endParaRPr lang="en-US" altLang="ko-KR" sz="9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r>
              <a:rPr lang="en-US" altLang="ko-KR" sz="9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- </a:t>
            </a:r>
            <a:r>
              <a:rPr lang="ko-KR" altLang="en-US" sz="90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센트릭스</a:t>
            </a:r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교환기 계정정보</a:t>
            </a:r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endParaRPr lang="ko-KR" altLang="en-US" sz="9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54" name="꺾인 연결선 53"/>
          <p:cNvCxnSpPr>
            <a:stCxn id="30" idx="3"/>
            <a:endCxn id="37" idx="1"/>
          </p:cNvCxnSpPr>
          <p:nvPr/>
        </p:nvCxnSpPr>
        <p:spPr>
          <a:xfrm flipV="1">
            <a:off x="3056467" y="5370596"/>
            <a:ext cx="2714447" cy="760925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4055658" y="5001263"/>
            <a:ext cx="1394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ID : 070 Full </a:t>
            </a:r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번호</a:t>
            </a:r>
            <a:endParaRPr lang="en-US" altLang="ko-KR" sz="9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PW : </a:t>
            </a:r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기존 사용하던 </a:t>
            </a:r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PW</a:t>
            </a:r>
          </a:p>
        </p:txBody>
      </p:sp>
      <p:cxnSp>
        <p:nvCxnSpPr>
          <p:cNvPr id="57" name="직선 화살표 연결선 56"/>
          <p:cNvCxnSpPr>
            <a:stCxn id="37" idx="2"/>
            <a:endCxn id="40" idx="0"/>
          </p:cNvCxnSpPr>
          <p:nvPr/>
        </p:nvCxnSpPr>
        <p:spPr>
          <a:xfrm>
            <a:off x="6761003" y="5579989"/>
            <a:ext cx="1" cy="3421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화살표 연결선 58"/>
          <p:cNvCxnSpPr>
            <a:stCxn id="40" idx="3"/>
            <a:endCxn id="41" idx="1"/>
          </p:cNvCxnSpPr>
          <p:nvPr/>
        </p:nvCxnSpPr>
        <p:spPr>
          <a:xfrm>
            <a:off x="7751092" y="6131521"/>
            <a:ext cx="647841" cy="27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모서리가 둥근 직사각형 59"/>
          <p:cNvSpPr/>
          <p:nvPr/>
        </p:nvSpPr>
        <p:spPr>
          <a:xfrm>
            <a:off x="5770914" y="2189360"/>
            <a:ext cx="1980177" cy="35475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기존</a:t>
            </a:r>
            <a:r>
              <a:rPr lang="en-US" altLang="ko-KR" sz="10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CRM Pro DB </a:t>
            </a:r>
            <a:r>
              <a:rPr lang="ko-KR" altLang="en-US" sz="10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정보 </a:t>
            </a:r>
            <a:r>
              <a:rPr lang="ko-KR" altLang="en-US" sz="1000" dirty="0" err="1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마이그레이션</a:t>
            </a:r>
            <a:endParaRPr lang="ko-KR" altLang="en-US" sz="1000" dirty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grpSp>
        <p:nvGrpSpPr>
          <p:cNvPr id="65" name="그룹 64"/>
          <p:cNvGrpSpPr/>
          <p:nvPr/>
        </p:nvGrpSpPr>
        <p:grpSpPr>
          <a:xfrm>
            <a:off x="5498817" y="2279432"/>
            <a:ext cx="247184" cy="215444"/>
            <a:chOff x="-1072720" y="1948485"/>
            <a:chExt cx="247184" cy="215444"/>
          </a:xfrm>
        </p:grpSpPr>
        <p:sp>
          <p:nvSpPr>
            <p:cNvPr id="66" name="순서도: 연결자 65"/>
            <p:cNvSpPr/>
            <p:nvPr/>
          </p:nvSpPr>
          <p:spPr>
            <a:xfrm>
              <a:off x="-1041400" y="1956372"/>
              <a:ext cx="177228" cy="177228"/>
            </a:xfrm>
            <a:prstGeom prst="flowChartConnec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-1072720" y="1948485"/>
              <a:ext cx="24718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b="1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1</a:t>
              </a:r>
              <a:endParaRPr lang="ko-KR" altLang="en-US" sz="8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68" name="그룹 67"/>
          <p:cNvGrpSpPr/>
          <p:nvPr/>
        </p:nvGrpSpPr>
        <p:grpSpPr>
          <a:xfrm>
            <a:off x="4222224" y="2880507"/>
            <a:ext cx="247184" cy="215444"/>
            <a:chOff x="-1072720" y="1948485"/>
            <a:chExt cx="247184" cy="215444"/>
          </a:xfrm>
        </p:grpSpPr>
        <p:sp>
          <p:nvSpPr>
            <p:cNvPr id="69" name="순서도: 연결자 68"/>
            <p:cNvSpPr/>
            <p:nvPr/>
          </p:nvSpPr>
          <p:spPr>
            <a:xfrm>
              <a:off x="-1041400" y="1956372"/>
              <a:ext cx="177228" cy="177228"/>
            </a:xfrm>
            <a:prstGeom prst="flowChartConnec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-1072720" y="1948485"/>
              <a:ext cx="24718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b="1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2</a:t>
              </a:r>
              <a:endParaRPr lang="ko-KR" altLang="en-US" sz="8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71" name="그룹 70"/>
          <p:cNvGrpSpPr/>
          <p:nvPr/>
        </p:nvGrpSpPr>
        <p:grpSpPr>
          <a:xfrm>
            <a:off x="5167886" y="3169600"/>
            <a:ext cx="247184" cy="215444"/>
            <a:chOff x="-1072720" y="1948485"/>
            <a:chExt cx="247184" cy="215444"/>
          </a:xfrm>
        </p:grpSpPr>
        <p:sp>
          <p:nvSpPr>
            <p:cNvPr id="72" name="순서도: 연결자 71"/>
            <p:cNvSpPr/>
            <p:nvPr/>
          </p:nvSpPr>
          <p:spPr>
            <a:xfrm>
              <a:off x="-1041400" y="1956372"/>
              <a:ext cx="177228" cy="177228"/>
            </a:xfrm>
            <a:prstGeom prst="flowChartConnec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-1072720" y="1948485"/>
              <a:ext cx="24718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b="1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3</a:t>
              </a:r>
              <a:endParaRPr lang="ko-KR" altLang="en-US" sz="8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74" name="그룹 73"/>
          <p:cNvGrpSpPr/>
          <p:nvPr/>
        </p:nvGrpSpPr>
        <p:grpSpPr>
          <a:xfrm>
            <a:off x="1828089" y="3373325"/>
            <a:ext cx="247184" cy="215444"/>
            <a:chOff x="-1072720" y="1948485"/>
            <a:chExt cx="247184" cy="215444"/>
          </a:xfrm>
        </p:grpSpPr>
        <p:sp>
          <p:nvSpPr>
            <p:cNvPr id="75" name="순서도: 연결자 74"/>
            <p:cNvSpPr/>
            <p:nvPr/>
          </p:nvSpPr>
          <p:spPr>
            <a:xfrm>
              <a:off x="-1041400" y="1956372"/>
              <a:ext cx="177228" cy="177228"/>
            </a:xfrm>
            <a:prstGeom prst="flowChartConnec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-1072720" y="1948485"/>
              <a:ext cx="24718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b="1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4</a:t>
              </a:r>
              <a:endParaRPr lang="ko-KR" altLang="en-US" sz="8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77" name="그룹 76"/>
          <p:cNvGrpSpPr/>
          <p:nvPr/>
        </p:nvGrpSpPr>
        <p:grpSpPr>
          <a:xfrm>
            <a:off x="4298869" y="3772845"/>
            <a:ext cx="247184" cy="215444"/>
            <a:chOff x="-1072720" y="1948485"/>
            <a:chExt cx="247184" cy="215444"/>
          </a:xfrm>
        </p:grpSpPr>
        <p:sp>
          <p:nvSpPr>
            <p:cNvPr id="78" name="순서도: 연결자 77"/>
            <p:cNvSpPr/>
            <p:nvPr/>
          </p:nvSpPr>
          <p:spPr>
            <a:xfrm>
              <a:off x="-1041400" y="1956372"/>
              <a:ext cx="177228" cy="177228"/>
            </a:xfrm>
            <a:prstGeom prst="flowChartConnec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-1072720" y="1948485"/>
              <a:ext cx="24718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b="1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5</a:t>
              </a:r>
              <a:endParaRPr lang="ko-KR" altLang="en-US" sz="8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80" name="그룹 79"/>
          <p:cNvGrpSpPr/>
          <p:nvPr/>
        </p:nvGrpSpPr>
        <p:grpSpPr>
          <a:xfrm>
            <a:off x="4163798" y="5353105"/>
            <a:ext cx="247184" cy="215444"/>
            <a:chOff x="-1072720" y="1948485"/>
            <a:chExt cx="247184" cy="215444"/>
          </a:xfrm>
        </p:grpSpPr>
        <p:sp>
          <p:nvSpPr>
            <p:cNvPr id="81" name="순서도: 연결자 80"/>
            <p:cNvSpPr/>
            <p:nvPr/>
          </p:nvSpPr>
          <p:spPr>
            <a:xfrm>
              <a:off x="-1041400" y="1956372"/>
              <a:ext cx="177228" cy="177228"/>
            </a:xfrm>
            <a:prstGeom prst="flowChartConnec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-1072720" y="1948485"/>
              <a:ext cx="24718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b="1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6</a:t>
              </a:r>
              <a:endParaRPr lang="ko-KR" altLang="en-US" sz="8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83" name="그룹 82"/>
          <p:cNvGrpSpPr/>
          <p:nvPr/>
        </p:nvGrpSpPr>
        <p:grpSpPr>
          <a:xfrm>
            <a:off x="7940875" y="5922127"/>
            <a:ext cx="247184" cy="215444"/>
            <a:chOff x="-1072720" y="1948485"/>
            <a:chExt cx="247184" cy="215444"/>
          </a:xfrm>
        </p:grpSpPr>
        <p:sp>
          <p:nvSpPr>
            <p:cNvPr id="84" name="순서도: 연결자 83"/>
            <p:cNvSpPr/>
            <p:nvPr/>
          </p:nvSpPr>
          <p:spPr>
            <a:xfrm>
              <a:off x="-1041400" y="1956372"/>
              <a:ext cx="177228" cy="177228"/>
            </a:xfrm>
            <a:prstGeom prst="flowChartConnec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-1072720" y="1948485"/>
              <a:ext cx="24718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b="1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7</a:t>
              </a:r>
              <a:endParaRPr lang="ko-KR" altLang="en-US" sz="8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86" name="TextBox 85"/>
          <p:cNvSpPr txBox="1"/>
          <p:nvPr/>
        </p:nvSpPr>
        <p:spPr>
          <a:xfrm>
            <a:off x="7624683" y="6348801"/>
            <a:ext cx="1781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ID : </a:t>
            </a:r>
            <a:r>
              <a:rPr lang="en-US" altLang="ko-KR" sz="900" dirty="0" err="1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Centrix_ID</a:t>
            </a:r>
            <a:r>
              <a:rPr lang="en-US" altLang="ko-KR" sz="9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9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</a:t>
            </a:r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070 Full </a:t>
            </a:r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번호</a:t>
            </a:r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</a:t>
            </a:r>
            <a:endParaRPr lang="en-US" altLang="ko-KR" sz="9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PW : </a:t>
            </a:r>
            <a:r>
              <a:rPr lang="en-US" altLang="ko-KR" sz="900" dirty="0" err="1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Centrix_PW</a:t>
            </a:r>
            <a:endParaRPr lang="en-US" altLang="ko-KR" sz="9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5721537" y="6348801"/>
            <a:ext cx="1937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DB </a:t>
            </a:r>
            <a:r>
              <a:rPr lang="ko-KR" altLang="en-US" sz="9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에 저장된 </a:t>
            </a:r>
            <a:r>
              <a:rPr lang="ko-KR" altLang="en-US" sz="900" dirty="0" err="1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센트릭스</a:t>
            </a:r>
            <a:r>
              <a:rPr lang="ko-KR" altLang="en-US" sz="9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계정정보 </a:t>
            </a:r>
            <a:endParaRPr lang="en-US" altLang="ko-KR" sz="900" dirty="0" smtClean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r>
              <a:rPr lang="en-US" altLang="ko-KR" sz="9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(U-Cube </a:t>
            </a:r>
            <a:r>
              <a:rPr lang="ko-KR" altLang="en-US" sz="9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시스템에서 받는 정보임</a:t>
            </a:r>
            <a:r>
              <a:rPr lang="en-US" altLang="ko-KR" sz="9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</a:t>
            </a:r>
            <a:endParaRPr lang="en-US" altLang="ko-KR" sz="9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684767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모서리가 둥근 직사각형 70"/>
          <p:cNvSpPr/>
          <p:nvPr/>
        </p:nvSpPr>
        <p:spPr>
          <a:xfrm>
            <a:off x="6398526" y="2044186"/>
            <a:ext cx="1764461" cy="2447108"/>
          </a:xfrm>
          <a:prstGeom prst="roundRect">
            <a:avLst>
              <a:gd name="adj" fmla="val 7783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모서리가 둥근 직사각형 22"/>
          <p:cNvSpPr/>
          <p:nvPr/>
        </p:nvSpPr>
        <p:spPr>
          <a:xfrm>
            <a:off x="3504222" y="2046512"/>
            <a:ext cx="1764461" cy="2447108"/>
          </a:xfrm>
          <a:prstGeom prst="roundRect">
            <a:avLst>
              <a:gd name="adj" fmla="val 7783"/>
            </a:avLst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xmlns="" id="{753993D7-BAE4-4793-B825-C14A4998676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mtClean="0"/>
              <a:t>13</a:t>
            </a:fld>
            <a:endParaRPr lang="ko-KR" altLang="en-US" dirty="0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xmlns="" id="{8EB45044-87A8-4F6A-BFD2-8A7F8345C7B7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ko-KR" dirty="0" smtClean="0">
                <a:solidFill>
                  <a:srgbClr val="000000"/>
                </a:solidFill>
                <a:ea typeface="LG스마트체 Regular" panose="020B0600000101010101"/>
              </a:rPr>
              <a:t>6. U-Cube </a:t>
            </a:r>
            <a:r>
              <a:rPr lang="ko-KR" altLang="en-US" dirty="0" smtClean="0">
                <a:solidFill>
                  <a:srgbClr val="000000"/>
                </a:solidFill>
                <a:ea typeface="LG스마트체 Regular" panose="020B0600000101010101"/>
              </a:rPr>
              <a:t>연동 방안</a:t>
            </a:r>
            <a:endParaRPr lang="ko-KR" altLang="en-US" dirty="0">
              <a:solidFill>
                <a:srgbClr val="000000"/>
              </a:solidFill>
              <a:ea typeface="LG스마트체 Regular" panose="020B0600000101010101"/>
            </a:endParaRPr>
          </a:p>
        </p:txBody>
      </p:sp>
      <p:sp>
        <p:nvSpPr>
          <p:cNvPr id="21" name="Text Box 32"/>
          <p:cNvSpPr txBox="1">
            <a:spLocks noChangeArrowheads="1"/>
          </p:cNvSpPr>
          <p:nvPr/>
        </p:nvSpPr>
        <p:spPr bwMode="auto">
          <a:xfrm>
            <a:off x="271019" y="1256755"/>
            <a:ext cx="2074607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q"/>
            </a:pPr>
            <a:r>
              <a:rPr lang="en-US" altLang="ko-KR" sz="1400" b="1" dirty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b="1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U-Cube </a:t>
            </a:r>
            <a:r>
              <a:rPr lang="ko-KR" altLang="en-US" b="1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연동 개발 방안</a:t>
            </a:r>
            <a:endParaRPr lang="ko-KR" altLang="en-US" sz="1400" b="1" dirty="0">
              <a:solidFill>
                <a:srgbClr val="00000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22" name="직선 연결선 21"/>
          <p:cNvCxnSpPr/>
          <p:nvPr/>
        </p:nvCxnSpPr>
        <p:spPr>
          <a:xfrm>
            <a:off x="398353" y="1564532"/>
            <a:ext cx="886418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71019" y="588040"/>
            <a:ext cx="93062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U-Cube 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시스템과 기존 </a:t>
            </a:r>
            <a:r>
              <a:rPr lang="en-US" altLang="ko-KR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서버와의 연동은 기존 </a:t>
            </a:r>
            <a:r>
              <a:rPr lang="en-US" altLang="ko-KR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I/F 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를 유지하고</a:t>
            </a:r>
            <a:r>
              <a:rPr lang="en-US" altLang="ko-KR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신규 </a:t>
            </a:r>
            <a:r>
              <a:rPr lang="en-US" altLang="ko-KR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서버는 기존 </a:t>
            </a:r>
            <a:r>
              <a:rPr lang="en-US" altLang="ko-KR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서버와의 연동을 통해서 사용자의 변경된 상품가입정보를 동기화 하도록 하겠습니다  </a:t>
            </a:r>
            <a:endParaRPr lang="ko-KR" altLang="en-US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pic>
        <p:nvPicPr>
          <p:cNvPr id="55" name="正方形/長方形 5736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2172" y="2493568"/>
            <a:ext cx="496089" cy="648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TextBox 56"/>
          <p:cNvSpPr txBox="1"/>
          <p:nvPr/>
        </p:nvSpPr>
        <p:spPr>
          <a:xfrm>
            <a:off x="3918714" y="2257225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서버</a:t>
            </a:r>
            <a:endParaRPr lang="ko-KR" altLang="en-US" sz="10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3" name="모서리가 둥근 직사각형 2"/>
          <p:cNvSpPr/>
          <p:nvPr/>
        </p:nvSpPr>
        <p:spPr>
          <a:xfrm>
            <a:off x="740230" y="2545821"/>
            <a:ext cx="949234" cy="54572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U-Cube </a:t>
            </a:r>
            <a:r>
              <a:rPr lang="ko-KR" altLang="en-US" sz="12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시스템</a:t>
            </a:r>
            <a:endParaRPr lang="ko-KR" altLang="en-US" sz="1200" dirty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pic>
        <p:nvPicPr>
          <p:cNvPr id="59" name="正方形/長方形 5736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248" y="2493568"/>
            <a:ext cx="496089" cy="648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" name="TextBox 59"/>
          <p:cNvSpPr txBox="1"/>
          <p:nvPr/>
        </p:nvSpPr>
        <p:spPr>
          <a:xfrm>
            <a:off x="6798299" y="2247346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서버</a:t>
            </a:r>
            <a:endParaRPr lang="ko-KR" altLang="en-US" sz="10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4" name="순서도: 자기 디스크 3"/>
          <p:cNvSpPr/>
          <p:nvPr/>
        </p:nvSpPr>
        <p:spPr>
          <a:xfrm>
            <a:off x="4081062" y="3735976"/>
            <a:ext cx="618308" cy="435428"/>
          </a:xfrm>
          <a:prstGeom prst="flowChartMagneticDisk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" name="직선 연결선 14"/>
          <p:cNvCxnSpPr>
            <a:stCxn id="55" idx="2"/>
            <a:endCxn id="4" idx="1"/>
          </p:cNvCxnSpPr>
          <p:nvPr/>
        </p:nvCxnSpPr>
        <p:spPr>
          <a:xfrm flipH="1">
            <a:off x="4390216" y="3142300"/>
            <a:ext cx="1" cy="5936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4213725" y="3881638"/>
            <a:ext cx="35298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DB</a:t>
            </a:r>
            <a:endParaRPr lang="ko-KR" altLang="en-US" sz="10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3735222" y="4531617"/>
            <a:ext cx="14269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b="1" dirty="0" smtClean="0">
                <a:solidFill>
                  <a:srgbClr val="3333CC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기존 </a:t>
            </a:r>
            <a:r>
              <a:rPr lang="en-US" altLang="ko-KR" sz="1100" b="1" dirty="0" smtClean="0">
                <a:solidFill>
                  <a:srgbClr val="3333CC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sz="1100" b="1" dirty="0" smtClean="0">
                <a:solidFill>
                  <a:srgbClr val="3333CC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시스템</a:t>
            </a:r>
            <a:endParaRPr lang="ko-KR" altLang="en-US" sz="1100" b="1" dirty="0">
              <a:solidFill>
                <a:srgbClr val="3333CC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66" name="순서도: 자기 디스크 65"/>
          <p:cNvSpPr/>
          <p:nvPr/>
        </p:nvSpPr>
        <p:spPr>
          <a:xfrm>
            <a:off x="6991768" y="3735976"/>
            <a:ext cx="618308" cy="435428"/>
          </a:xfrm>
          <a:prstGeom prst="flowChartMagneticDisk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7" name="직선 연결선 66"/>
          <p:cNvCxnSpPr>
            <a:stCxn id="59" idx="2"/>
            <a:endCxn id="66" idx="1"/>
          </p:cNvCxnSpPr>
          <p:nvPr/>
        </p:nvCxnSpPr>
        <p:spPr>
          <a:xfrm flipH="1">
            <a:off x="7300922" y="3142300"/>
            <a:ext cx="1371" cy="5936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7124431" y="3881638"/>
            <a:ext cx="35298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DB</a:t>
            </a:r>
            <a:endParaRPr lang="ko-KR" altLang="en-US" sz="10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6592785" y="4518859"/>
            <a:ext cx="14269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b="1" dirty="0" smtClean="0">
                <a:solidFill>
                  <a:srgbClr val="3333CC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신규 </a:t>
            </a:r>
            <a:r>
              <a:rPr lang="en-US" altLang="ko-KR" sz="1100" b="1" dirty="0" smtClean="0">
                <a:solidFill>
                  <a:srgbClr val="3333CC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sz="1100" b="1" dirty="0" smtClean="0">
                <a:solidFill>
                  <a:srgbClr val="3333CC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시스템</a:t>
            </a:r>
            <a:endParaRPr lang="ko-KR" altLang="en-US" sz="1100" b="1" dirty="0">
              <a:solidFill>
                <a:srgbClr val="3333CC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3764717" y="3375422"/>
            <a:ext cx="13692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상품가입정보 </a:t>
            </a:r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DB</a:t>
            </a:r>
            <a:r>
              <a:rPr lang="ko-KR" altLang="en-US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변경</a:t>
            </a:r>
            <a:endParaRPr lang="ko-KR" altLang="en-US" sz="10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36" name="직선 화살표 연결선 35"/>
          <p:cNvCxnSpPr>
            <a:stCxn id="55" idx="3"/>
            <a:endCxn id="59" idx="1"/>
          </p:cNvCxnSpPr>
          <p:nvPr/>
        </p:nvCxnSpPr>
        <p:spPr>
          <a:xfrm>
            <a:off x="4638261" y="2817934"/>
            <a:ext cx="241598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/>
          <p:cNvCxnSpPr>
            <a:endCxn id="4" idx="4"/>
          </p:cNvCxnSpPr>
          <p:nvPr/>
        </p:nvCxnSpPr>
        <p:spPr>
          <a:xfrm flipH="1">
            <a:off x="4699370" y="3001903"/>
            <a:ext cx="2384071" cy="9517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1982918" y="2617879"/>
            <a:ext cx="13933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유료 상품가입정보 변경</a:t>
            </a:r>
            <a:endParaRPr lang="en-US" altLang="ko-KR" sz="10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</a:t>
            </a:r>
            <a:r>
              <a:rPr lang="ko-KR" altLang="en-US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사용자 정보 포함</a:t>
            </a:r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</a:t>
            </a:r>
            <a:endParaRPr lang="ko-KR" altLang="en-US" sz="10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41" name="직선 화살표 연결선 40"/>
          <p:cNvCxnSpPr>
            <a:stCxn id="3" idx="3"/>
            <a:endCxn id="55" idx="1"/>
          </p:cNvCxnSpPr>
          <p:nvPr/>
        </p:nvCxnSpPr>
        <p:spPr>
          <a:xfrm flipV="1">
            <a:off x="1689464" y="2817934"/>
            <a:ext cx="2452708" cy="7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939667" y="5474908"/>
            <a:ext cx="72184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U-Cube 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시스템은 추가 개발 없이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기존 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서버와의 연동 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I/F 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유지</a:t>
            </a:r>
            <a:endParaRPr lang="en-US" altLang="ko-KR" sz="12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r>
              <a:rPr lang="en-US" altLang="ko-KR" sz="12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  - 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신규 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서버와의 연동을 위한 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U-Cube 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시스템 추가 개발 없음</a:t>
            </a:r>
            <a:endParaRPr lang="en-US" altLang="ko-KR" sz="12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endParaRPr lang="en-US" altLang="ko-KR" sz="12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신규 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서버는 기존 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서버와의 연동을 통해서 변경된 상품가입정보 조회 및 저장 </a:t>
            </a:r>
            <a:endParaRPr lang="en-US" altLang="ko-KR" sz="12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grpSp>
        <p:nvGrpSpPr>
          <p:cNvPr id="85" name="그룹 84"/>
          <p:cNvGrpSpPr/>
          <p:nvPr/>
        </p:nvGrpSpPr>
        <p:grpSpPr>
          <a:xfrm>
            <a:off x="1813112" y="2628616"/>
            <a:ext cx="247184" cy="215444"/>
            <a:chOff x="-1072720" y="1948485"/>
            <a:chExt cx="247184" cy="215444"/>
          </a:xfrm>
        </p:grpSpPr>
        <p:sp>
          <p:nvSpPr>
            <p:cNvPr id="86" name="순서도: 연결자 85"/>
            <p:cNvSpPr/>
            <p:nvPr/>
          </p:nvSpPr>
          <p:spPr>
            <a:xfrm>
              <a:off x="-1041400" y="1956372"/>
              <a:ext cx="177228" cy="177228"/>
            </a:xfrm>
            <a:prstGeom prst="flowChartConnec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-1072720" y="1948485"/>
              <a:ext cx="24718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b="1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1</a:t>
              </a:r>
              <a:endParaRPr lang="ko-KR" altLang="en-US" sz="8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89" name="그룹 88"/>
          <p:cNvGrpSpPr/>
          <p:nvPr/>
        </p:nvGrpSpPr>
        <p:grpSpPr>
          <a:xfrm>
            <a:off x="3629695" y="3407654"/>
            <a:ext cx="247184" cy="215444"/>
            <a:chOff x="-1072720" y="1948485"/>
            <a:chExt cx="247184" cy="215444"/>
          </a:xfrm>
        </p:grpSpPr>
        <p:sp>
          <p:nvSpPr>
            <p:cNvPr id="91" name="순서도: 연결자 90"/>
            <p:cNvSpPr/>
            <p:nvPr/>
          </p:nvSpPr>
          <p:spPr>
            <a:xfrm>
              <a:off x="-1041400" y="1956372"/>
              <a:ext cx="177228" cy="177228"/>
            </a:xfrm>
            <a:prstGeom prst="flowChartConnec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-1072720" y="1948485"/>
              <a:ext cx="24718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b="1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2</a:t>
              </a:r>
              <a:endParaRPr lang="ko-KR" altLang="en-US" sz="8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95" name="그룹 94"/>
          <p:cNvGrpSpPr/>
          <p:nvPr/>
        </p:nvGrpSpPr>
        <p:grpSpPr>
          <a:xfrm>
            <a:off x="5112159" y="2619733"/>
            <a:ext cx="247184" cy="215444"/>
            <a:chOff x="-1072720" y="1948485"/>
            <a:chExt cx="247184" cy="215444"/>
          </a:xfrm>
        </p:grpSpPr>
        <p:sp>
          <p:nvSpPr>
            <p:cNvPr id="97" name="순서도: 연결자 96"/>
            <p:cNvSpPr/>
            <p:nvPr/>
          </p:nvSpPr>
          <p:spPr>
            <a:xfrm>
              <a:off x="-1041400" y="1956372"/>
              <a:ext cx="177228" cy="177228"/>
            </a:xfrm>
            <a:prstGeom prst="flowChartConnec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-1072720" y="1948485"/>
              <a:ext cx="24718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b="1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3</a:t>
              </a:r>
              <a:endParaRPr lang="ko-KR" altLang="en-US" sz="8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101" name="TextBox 100"/>
          <p:cNvSpPr txBox="1"/>
          <p:nvPr/>
        </p:nvSpPr>
        <p:spPr>
          <a:xfrm>
            <a:off x="5248837" y="2594452"/>
            <a:ext cx="120097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가입정보 변경 알림</a:t>
            </a:r>
            <a:endParaRPr lang="ko-KR" altLang="en-US" sz="10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5254557" y="3415915"/>
            <a:ext cx="98777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DB Table </a:t>
            </a:r>
            <a:r>
              <a:rPr lang="ko-KR" altLang="en-US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조회</a:t>
            </a:r>
            <a:endParaRPr lang="ko-KR" altLang="en-US" sz="10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grpSp>
        <p:nvGrpSpPr>
          <p:cNvPr id="111" name="그룹 110"/>
          <p:cNvGrpSpPr/>
          <p:nvPr/>
        </p:nvGrpSpPr>
        <p:grpSpPr>
          <a:xfrm>
            <a:off x="5563784" y="3242442"/>
            <a:ext cx="247184" cy="215444"/>
            <a:chOff x="-1072720" y="1948485"/>
            <a:chExt cx="247184" cy="215444"/>
          </a:xfrm>
        </p:grpSpPr>
        <p:sp>
          <p:nvSpPr>
            <p:cNvPr id="113" name="순서도: 연결자 112"/>
            <p:cNvSpPr/>
            <p:nvPr/>
          </p:nvSpPr>
          <p:spPr>
            <a:xfrm>
              <a:off x="-1041400" y="1956372"/>
              <a:ext cx="177228" cy="177228"/>
            </a:xfrm>
            <a:prstGeom prst="flowChartConnec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-1072720" y="1948485"/>
              <a:ext cx="24718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b="1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4</a:t>
              </a:r>
              <a:endParaRPr lang="ko-KR" altLang="en-US" sz="8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116" name="TextBox 115"/>
          <p:cNvSpPr txBox="1"/>
          <p:nvPr/>
        </p:nvSpPr>
        <p:spPr>
          <a:xfrm>
            <a:off x="6788859" y="3369588"/>
            <a:ext cx="13692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상품가입정보 </a:t>
            </a:r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DB </a:t>
            </a:r>
            <a:r>
              <a:rPr lang="ko-KR" altLang="en-US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변경</a:t>
            </a:r>
            <a:endParaRPr lang="ko-KR" altLang="en-US" sz="10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grpSp>
        <p:nvGrpSpPr>
          <p:cNvPr id="117" name="그룹 116"/>
          <p:cNvGrpSpPr/>
          <p:nvPr/>
        </p:nvGrpSpPr>
        <p:grpSpPr>
          <a:xfrm>
            <a:off x="6639469" y="3386623"/>
            <a:ext cx="247184" cy="215444"/>
            <a:chOff x="-1072720" y="1948485"/>
            <a:chExt cx="247184" cy="215444"/>
          </a:xfrm>
        </p:grpSpPr>
        <p:sp>
          <p:nvSpPr>
            <p:cNvPr id="118" name="순서도: 연결자 117"/>
            <p:cNvSpPr/>
            <p:nvPr/>
          </p:nvSpPr>
          <p:spPr>
            <a:xfrm>
              <a:off x="-1041400" y="1956372"/>
              <a:ext cx="177228" cy="177228"/>
            </a:xfrm>
            <a:prstGeom prst="flowChartConnec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-1072720" y="1948485"/>
              <a:ext cx="24718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b="1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5</a:t>
              </a:r>
              <a:endParaRPr lang="ko-KR" altLang="en-US" sz="8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43" name="모서리가 둥근 사각형 설명선 42"/>
          <p:cNvSpPr/>
          <p:nvPr/>
        </p:nvSpPr>
        <p:spPr>
          <a:xfrm>
            <a:off x="2021660" y="2039644"/>
            <a:ext cx="939254" cy="490610"/>
          </a:xfrm>
          <a:prstGeom prst="wedgeRoundRectCallout">
            <a:avLst>
              <a:gd name="adj1" fmla="val -29480"/>
              <a:gd name="adj2" fmla="val 78184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기존 </a:t>
            </a:r>
            <a:r>
              <a:rPr lang="en-US" altLang="ko-KR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I/F </a:t>
            </a:r>
            <a:r>
              <a:rPr lang="ko-KR" altLang="en-US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유지 </a:t>
            </a:r>
            <a:endParaRPr lang="ko-KR" altLang="en-US" dirty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805335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xmlns="" id="{753993D7-BAE4-4793-B825-C14A4998676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mtClean="0"/>
              <a:t>14</a:t>
            </a:fld>
            <a:endParaRPr lang="ko-KR" altLang="en-US" dirty="0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xmlns="" id="{8EB45044-87A8-4F6A-BFD2-8A7F8345C7B7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ko-KR" dirty="0">
                <a:solidFill>
                  <a:srgbClr val="000000"/>
                </a:solidFill>
                <a:ea typeface="LG스마트체 Regular" panose="020B0600000101010101"/>
              </a:rPr>
              <a:t>7</a:t>
            </a:r>
            <a:r>
              <a:rPr lang="en-US" altLang="ko-KR" dirty="0" smtClean="0">
                <a:solidFill>
                  <a:srgbClr val="000000"/>
                </a:solidFill>
                <a:ea typeface="LG스마트체 Regular" panose="020B0600000101010101"/>
              </a:rPr>
              <a:t>. </a:t>
            </a:r>
            <a:r>
              <a:rPr lang="ko-KR" altLang="en-US" dirty="0" err="1" smtClean="0">
                <a:solidFill>
                  <a:srgbClr val="000000"/>
                </a:solidFill>
                <a:ea typeface="LG스마트체 Regular" panose="020B0600000101010101"/>
              </a:rPr>
              <a:t>녹취</a:t>
            </a:r>
            <a:r>
              <a:rPr lang="ko-KR" altLang="en-US" dirty="0" smtClean="0">
                <a:solidFill>
                  <a:srgbClr val="000000"/>
                </a:solidFill>
                <a:ea typeface="LG스마트체 Regular" panose="020B0600000101010101"/>
              </a:rPr>
              <a:t> 방안</a:t>
            </a:r>
            <a:endParaRPr lang="ko-KR" altLang="en-US" dirty="0">
              <a:solidFill>
                <a:srgbClr val="000000"/>
              </a:solidFill>
              <a:ea typeface="LG스마트체 Regular" panose="020B0600000101010101"/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2392445" y="1956373"/>
            <a:ext cx="3207994" cy="3579592"/>
          </a:xfrm>
          <a:prstGeom prst="roundRect">
            <a:avLst>
              <a:gd name="adj" fmla="val 7574"/>
            </a:avLst>
          </a:prstGeom>
          <a:solidFill>
            <a:schemeClr val="bg1">
              <a:lumMod val="9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50" dirty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48" name="모서리가 둥근 직사각형 47"/>
          <p:cNvSpPr/>
          <p:nvPr/>
        </p:nvSpPr>
        <p:spPr>
          <a:xfrm>
            <a:off x="394251" y="1956372"/>
            <a:ext cx="1769113" cy="3579593"/>
          </a:xfrm>
          <a:prstGeom prst="roundRect">
            <a:avLst>
              <a:gd name="adj" fmla="val 7574"/>
            </a:avLst>
          </a:prstGeom>
          <a:solidFill>
            <a:schemeClr val="bg1">
              <a:lumMod val="9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50" dirty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49" name="슬라이드 번호 개체 틀 1">
            <a:extLst>
              <a:ext uri="{FF2B5EF4-FFF2-40B4-BE49-F238E27FC236}">
                <a16:creationId xmlns="" xmlns:a16="http://schemas.microsoft.com/office/drawing/2014/main" id="{753993D7-BAE4-4793-B825-C14A4998676E}"/>
              </a:ext>
            </a:extLst>
          </p:cNvPr>
          <p:cNvSpPr txBox="1">
            <a:spLocks/>
          </p:cNvSpPr>
          <p:nvPr/>
        </p:nvSpPr>
        <p:spPr>
          <a:xfrm>
            <a:off x="7265723" y="6439784"/>
            <a:ext cx="2311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375" tIns="45675" rIns="91375" bIns="45675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LG스마트체 Regular" panose="020B0600000101010101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altLang="ko-KR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pPr/>
              <a:t>14</a:t>
            </a:fld>
            <a:endParaRPr lang="ko-KR" altLang="en-US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50" name="Text Box 32"/>
          <p:cNvSpPr txBox="1">
            <a:spLocks noChangeArrowheads="1"/>
          </p:cNvSpPr>
          <p:nvPr/>
        </p:nvSpPr>
        <p:spPr bwMode="auto">
          <a:xfrm>
            <a:off x="271019" y="1256755"/>
            <a:ext cx="2090637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q"/>
            </a:pPr>
            <a:r>
              <a:rPr lang="en-US" altLang="ko-KR" sz="1400" b="1" dirty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400" b="1" dirty="0" err="1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</a:t>
            </a:r>
            <a:r>
              <a:rPr lang="ko-KR" altLang="en-US" sz="1400" b="1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시나리오 </a:t>
            </a:r>
            <a:r>
              <a:rPr lang="en-US" altLang="ko-KR" sz="1400" b="1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(To-Be)</a:t>
            </a:r>
            <a:endParaRPr lang="ko-KR" altLang="en-US" sz="1400" b="1" dirty="0">
              <a:solidFill>
                <a:srgbClr val="00000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51" name="직선 연결선 50"/>
          <p:cNvCxnSpPr/>
          <p:nvPr/>
        </p:nvCxnSpPr>
        <p:spPr>
          <a:xfrm>
            <a:off x="398353" y="1564532"/>
            <a:ext cx="510504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연결선 51"/>
          <p:cNvCxnSpPr/>
          <p:nvPr/>
        </p:nvCxnSpPr>
        <p:spPr>
          <a:xfrm flipV="1">
            <a:off x="5748821" y="1564532"/>
            <a:ext cx="3842929" cy="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271019" y="588040"/>
            <a:ext cx="93062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전화기로부터</a:t>
            </a:r>
            <a:r>
              <a:rPr lang="en-US" altLang="ko-KR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통화시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음성정보를 받아서 개인 </a:t>
            </a:r>
            <a:r>
              <a:rPr lang="en-US" altLang="ko-KR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PC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에 </a:t>
            </a:r>
            <a:r>
              <a:rPr lang="ko-KR" altLang="en-US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저장 방식에서</a:t>
            </a:r>
            <a:r>
              <a:rPr lang="en-US" altLang="ko-KR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교환기</a:t>
            </a:r>
            <a:r>
              <a:rPr lang="en-US" altLang="ko-KR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고급형 </a:t>
            </a:r>
            <a:r>
              <a:rPr lang="ko-KR" altLang="en-US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센트릭스</a:t>
            </a:r>
            <a:r>
              <a:rPr lang="en-US" altLang="ko-KR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에서 </a:t>
            </a:r>
            <a:r>
              <a:rPr lang="ko-KR" altLang="en-US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파일을 수신하여 </a:t>
            </a:r>
            <a:r>
              <a:rPr lang="en-US" altLang="ko-KR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서버에 </a:t>
            </a:r>
            <a:r>
              <a:rPr lang="ko-KR" altLang="en-US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파일 암호화 저장방식으로 </a:t>
            </a:r>
            <a:r>
              <a:rPr lang="ko-KR" altLang="en-US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유실방지</a:t>
            </a:r>
            <a:r>
              <a:rPr lang="en-US" altLang="ko-KR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보안 및 통합관리 편의성을 개선하고자 합니다  </a:t>
            </a:r>
            <a:endParaRPr lang="ko-KR" altLang="en-US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542172" y="2435998"/>
            <a:ext cx="1175240" cy="2614866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pic>
        <p:nvPicPr>
          <p:cNvPr id="56" name="그림 5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071" y="2626588"/>
            <a:ext cx="411387" cy="335492"/>
          </a:xfrm>
          <a:prstGeom prst="rect">
            <a:avLst/>
          </a:prstGeom>
        </p:spPr>
      </p:pic>
      <p:sp>
        <p:nvSpPr>
          <p:cNvPr id="58" name="TextBox 57"/>
          <p:cNvSpPr txBox="1"/>
          <p:nvPr/>
        </p:nvSpPr>
        <p:spPr>
          <a:xfrm>
            <a:off x="482877" y="2979013"/>
            <a:ext cx="129554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클라이언트</a:t>
            </a:r>
            <a:endParaRPr lang="ko-KR" altLang="en-US" sz="10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200451" y="2203337"/>
            <a:ext cx="10166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고급형 </a:t>
            </a:r>
            <a:r>
              <a:rPr lang="ko-KR" altLang="en-US" sz="100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센트릭스</a:t>
            </a:r>
            <a:endParaRPr lang="ko-KR" altLang="en-US" sz="10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62" name="직선 화살표 연결선 61"/>
          <p:cNvCxnSpPr>
            <a:stCxn id="56" idx="3"/>
          </p:cNvCxnSpPr>
          <p:nvPr/>
        </p:nvCxnSpPr>
        <p:spPr>
          <a:xfrm flipV="1">
            <a:off x="1314458" y="2790655"/>
            <a:ext cx="1271562" cy="367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화살표 연결선 63"/>
          <p:cNvCxnSpPr/>
          <p:nvPr/>
        </p:nvCxnSpPr>
        <p:spPr>
          <a:xfrm>
            <a:off x="3112180" y="2738401"/>
            <a:ext cx="805426" cy="7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화살표 연결선 67"/>
          <p:cNvCxnSpPr/>
          <p:nvPr/>
        </p:nvCxnSpPr>
        <p:spPr>
          <a:xfrm>
            <a:off x="3116531" y="2864674"/>
            <a:ext cx="805426" cy="754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0" name="正方形/長方形 5736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7724" y="2483491"/>
            <a:ext cx="501754" cy="656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" name="正方形/長方形 5736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1386" y="3687158"/>
            <a:ext cx="427403" cy="55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" name="TextBox 73"/>
          <p:cNvSpPr txBox="1"/>
          <p:nvPr/>
        </p:nvSpPr>
        <p:spPr>
          <a:xfrm>
            <a:off x="3070763" y="2340996"/>
            <a:ext cx="896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통화 종료 후</a:t>
            </a:r>
            <a:endParaRPr lang="en-US" altLang="ko-KR" sz="9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r>
              <a:rPr lang="ko-KR" altLang="en-US" sz="90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</a:t>
            </a:r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파일 요청 </a:t>
            </a:r>
            <a:endParaRPr lang="ko-KR" altLang="en-US" sz="9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75" name="직사각형 74"/>
          <p:cNvSpPr/>
          <p:nvPr/>
        </p:nvSpPr>
        <p:spPr>
          <a:xfrm>
            <a:off x="5743320" y="1635803"/>
            <a:ext cx="823230" cy="267770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6594353" y="1635803"/>
            <a:ext cx="3000817" cy="267770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5748306" y="2835494"/>
            <a:ext cx="80983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1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</a:t>
            </a:r>
          </a:p>
          <a:p>
            <a:pPr algn="ctr"/>
            <a:r>
              <a:rPr lang="ko-KR" altLang="en-US" sz="11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클라이언트</a:t>
            </a:r>
            <a:endParaRPr lang="ko-KR" altLang="en-US" sz="11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6590993" y="1678779"/>
            <a:ext cx="294489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서버 연동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- </a:t>
            </a:r>
            <a:r>
              <a:rPr lang="ko-KR" altLang="en-US" sz="105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파일 목록 조회 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- </a:t>
            </a:r>
            <a:r>
              <a:rPr lang="ko-KR" altLang="en-US" sz="105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</a:t>
            </a:r>
            <a:r>
              <a:rPr lang="ko-KR" altLang="en-US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파일 검색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 (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월별</a:t>
            </a: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</a:t>
            </a:r>
            <a:r>
              <a:rPr lang="ko-KR" altLang="en-US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일별</a:t>
            </a: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</a:t>
            </a:r>
            <a:r>
              <a:rPr lang="ko-KR" altLang="en-US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내선번호</a:t>
            </a: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</a:t>
            </a:r>
            <a:r>
              <a:rPr lang="ko-KR" altLang="en-US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고객전화번호</a:t>
            </a: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</a:t>
            </a:r>
            <a:r>
              <a:rPr lang="ko-KR" altLang="en-US" sz="105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통화일시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</a:t>
            </a: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- </a:t>
            </a:r>
            <a:r>
              <a:rPr lang="ko-KR" altLang="en-US" sz="105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파일 다운로드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5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파일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Play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endParaRPr lang="en-US" altLang="ko-KR" sz="105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- </a:t>
            </a:r>
            <a:r>
              <a:rPr lang="ko-KR" altLang="en-US" sz="105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목록 선택 바로 재생 기능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 (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자동 다운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&amp; Play)</a:t>
            </a:r>
            <a:endParaRPr lang="en-US" altLang="ko-KR" sz="105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- </a:t>
            </a:r>
            <a:r>
              <a:rPr lang="ko-KR" altLang="en-US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다운받은 </a:t>
            </a:r>
            <a:r>
              <a:rPr lang="ko-KR" altLang="en-US" sz="1050" dirty="0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녹취파일</a:t>
            </a:r>
            <a:r>
              <a:rPr lang="ko-KR" altLang="en-US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재생 기능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5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파일 삭제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endParaRPr lang="en-US" altLang="ko-KR" sz="105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-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서버 저장 </a:t>
            </a:r>
            <a:r>
              <a:rPr lang="ko-KR" altLang="en-US" sz="105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삭제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-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다운받은 </a:t>
            </a:r>
            <a:r>
              <a:rPr lang="ko-KR" altLang="en-US" sz="105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삭제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5739900" y="4376375"/>
            <a:ext cx="823230" cy="1996733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82" name="직사각형 81"/>
          <p:cNvSpPr/>
          <p:nvPr/>
        </p:nvSpPr>
        <p:spPr>
          <a:xfrm>
            <a:off x="6590933" y="4376376"/>
            <a:ext cx="3000817" cy="199373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5778549" y="5105079"/>
            <a:ext cx="74251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1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</a:t>
            </a:r>
          </a:p>
          <a:p>
            <a:pPr algn="ctr"/>
            <a:r>
              <a:rPr lang="ko-KR" altLang="en-US" sz="11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서버</a:t>
            </a:r>
            <a:endParaRPr lang="ko-KR" altLang="en-US" sz="11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6587573" y="4445479"/>
            <a:ext cx="294489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5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가입자별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05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옵션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관리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5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통화시작시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05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자동녹취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시작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통화종료 </a:t>
            </a:r>
            <a:r>
              <a:rPr lang="ko-KR" altLang="en-US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후 </a:t>
            </a:r>
            <a:r>
              <a:rPr lang="ko-KR" altLang="en-US" sz="105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종료 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5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고센의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05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녹취파일을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서버에 저장 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- </a:t>
            </a:r>
            <a:r>
              <a:rPr lang="ko-KR" altLang="en-US" sz="105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파일 요청</a:t>
            </a:r>
            <a:endParaRPr lang="en-US" altLang="ko-KR" sz="105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- </a:t>
            </a:r>
            <a:r>
              <a:rPr lang="ko-KR" altLang="en-US" sz="105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파일 저장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암호화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</a:t>
            </a: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유료 서비스</a:t>
            </a:r>
            <a:endParaRPr lang="en-US" altLang="ko-KR" sz="105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- </a:t>
            </a:r>
            <a:r>
              <a:rPr lang="ko-KR" altLang="en-US" sz="105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파일 개수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용량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3849279" y="4379034"/>
            <a:ext cx="88357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RTP(</a:t>
            </a:r>
            <a:r>
              <a:rPr lang="ko-KR" altLang="en-US" sz="90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음성패킷</a:t>
            </a:r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</a:t>
            </a:r>
            <a:endParaRPr lang="ko-KR" altLang="en-US" sz="9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2358057" y="3107559"/>
            <a:ext cx="95571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서버</a:t>
            </a:r>
            <a:endParaRPr lang="ko-KR" altLang="en-US" sz="10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94" name="직선 화살표 연결선 93"/>
          <p:cNvCxnSpPr/>
          <p:nvPr/>
        </p:nvCxnSpPr>
        <p:spPr>
          <a:xfrm flipV="1">
            <a:off x="2840948" y="3316064"/>
            <a:ext cx="0" cy="371094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95"/>
          <p:cNvSpPr txBox="1"/>
          <p:nvPr/>
        </p:nvSpPr>
        <p:spPr>
          <a:xfrm>
            <a:off x="3006454" y="2838473"/>
            <a:ext cx="89639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</a:t>
            </a:r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파일 수신 </a:t>
            </a:r>
            <a:endParaRPr lang="ko-KR" altLang="en-US" sz="9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2808316" y="3422787"/>
            <a:ext cx="89639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</a:t>
            </a:r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파일 저장 </a:t>
            </a:r>
            <a:endParaRPr lang="ko-KR" altLang="en-US" sz="9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2588711" y="4246070"/>
            <a:ext cx="47641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NAS</a:t>
            </a:r>
            <a:endParaRPr lang="ko-KR" altLang="en-US" sz="11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1709540" y="2473764"/>
            <a:ext cx="63991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조회</a:t>
            </a:r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</a:t>
            </a:r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검색</a:t>
            </a:r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</a:t>
            </a:r>
          </a:p>
          <a:p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재생</a:t>
            </a:r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</a:t>
            </a:r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삭제</a:t>
            </a:r>
            <a:endParaRPr lang="en-US" altLang="ko-KR" sz="9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r>
              <a:rPr lang="ko-KR" altLang="en-US" sz="900" b="1" dirty="0" smtClean="0">
                <a:solidFill>
                  <a:srgbClr val="3333CC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다운로드</a:t>
            </a:r>
            <a:endParaRPr lang="ko-KR" altLang="en-US" sz="900" b="1" dirty="0">
              <a:solidFill>
                <a:srgbClr val="3333CC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04" name="Text Box 32"/>
          <p:cNvSpPr txBox="1">
            <a:spLocks noChangeArrowheads="1"/>
          </p:cNvSpPr>
          <p:nvPr/>
        </p:nvSpPr>
        <p:spPr bwMode="auto">
          <a:xfrm>
            <a:off x="5638905" y="1256756"/>
            <a:ext cx="1072730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q"/>
            </a:pPr>
            <a:r>
              <a:rPr lang="en-US" altLang="ko-KR" sz="1400" b="1" dirty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400" b="1" dirty="0" err="1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</a:t>
            </a:r>
            <a:r>
              <a:rPr lang="en-US" altLang="ko-KR" sz="1400" b="1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b="1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기능</a:t>
            </a:r>
            <a:endParaRPr lang="ko-KR" altLang="en-US" sz="1400" b="1" dirty="0">
              <a:solidFill>
                <a:srgbClr val="00000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105" name="직선 화살표 연결선 104"/>
          <p:cNvCxnSpPr/>
          <p:nvPr/>
        </p:nvCxnSpPr>
        <p:spPr>
          <a:xfrm flipV="1">
            <a:off x="2725494" y="3324709"/>
            <a:ext cx="0" cy="371094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/>
          <p:cNvSpPr txBox="1"/>
          <p:nvPr/>
        </p:nvSpPr>
        <p:spPr>
          <a:xfrm>
            <a:off x="2156007" y="3442777"/>
            <a:ext cx="59503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다운로드</a:t>
            </a:r>
            <a:endParaRPr lang="ko-KR" altLang="en-US" sz="9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596813" y="5676556"/>
            <a:ext cx="43383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자동 전수 </a:t>
            </a:r>
            <a:r>
              <a:rPr lang="ko-KR" altLang="en-US" sz="120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</a:t>
            </a:r>
            <a:endParaRPr lang="en-US" altLang="ko-KR" sz="12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통화 종료 후 </a:t>
            </a:r>
            <a:r>
              <a:rPr lang="ko-KR" altLang="en-US" sz="120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파일 수신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NAS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에 암호화 저장</a:t>
            </a:r>
            <a:endParaRPr lang="en-US" altLang="ko-KR" sz="12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120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파일 개수 및 용량 관리</a:t>
            </a:r>
            <a:endParaRPr lang="en-US" altLang="ko-KR" sz="12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조회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검색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재생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삭제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/PC 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다운로드 기능</a:t>
            </a:r>
            <a:endParaRPr lang="en-US" altLang="ko-KR" sz="12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120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파일 조회 기간은 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1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년</a:t>
            </a:r>
            <a:endParaRPr lang="en-US" altLang="ko-KR" sz="12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1025848" y="1699928"/>
            <a:ext cx="5597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u="sng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고객사</a:t>
            </a:r>
            <a:endParaRPr lang="ko-KR" altLang="en-US" sz="1100" u="sng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3708050" y="1699928"/>
            <a:ext cx="57579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u="sng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LG U+</a:t>
            </a:r>
            <a:endParaRPr lang="ko-KR" altLang="en-US" sz="1100" u="sng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pic>
        <p:nvPicPr>
          <p:cNvPr id="110" name="그림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762" y="4432955"/>
            <a:ext cx="440059" cy="340967"/>
          </a:xfrm>
          <a:prstGeom prst="rect">
            <a:avLst/>
          </a:prstGeom>
        </p:spPr>
      </p:pic>
      <p:sp>
        <p:nvSpPr>
          <p:cNvPr id="112" name="TextBox 111"/>
          <p:cNvSpPr txBox="1"/>
          <p:nvPr/>
        </p:nvSpPr>
        <p:spPr>
          <a:xfrm>
            <a:off x="778573" y="4804643"/>
            <a:ext cx="7024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IP-Phone</a:t>
            </a:r>
            <a:endParaRPr lang="ko-KR" altLang="en-US" sz="10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115" name="꺾인 연결선 114"/>
          <p:cNvCxnSpPr>
            <a:stCxn id="110" idx="3"/>
            <a:endCxn id="122" idx="2"/>
          </p:cNvCxnSpPr>
          <p:nvPr/>
        </p:nvCxnSpPr>
        <p:spPr>
          <a:xfrm flipV="1">
            <a:off x="1349821" y="3936991"/>
            <a:ext cx="3353391" cy="666448"/>
          </a:xfrm>
          <a:prstGeom prst="bentConnector2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0" name="Picture 66" descr="j043160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716" y="3439838"/>
            <a:ext cx="729781" cy="732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1" name="그룹 120"/>
          <p:cNvGrpSpPr/>
          <p:nvPr/>
        </p:nvGrpSpPr>
        <p:grpSpPr>
          <a:xfrm>
            <a:off x="3850343" y="2460103"/>
            <a:ext cx="1694051" cy="1476888"/>
            <a:chOff x="9550729" y="2580330"/>
            <a:chExt cx="1694051" cy="1476888"/>
          </a:xfrm>
        </p:grpSpPr>
        <p:sp>
          <p:nvSpPr>
            <p:cNvPr id="122" name="모서리가 둥근 직사각형 121"/>
            <p:cNvSpPr/>
            <p:nvPr/>
          </p:nvSpPr>
          <p:spPr>
            <a:xfrm>
              <a:off x="9622973" y="2580330"/>
              <a:ext cx="1561249" cy="1476888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23" name="그림 12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229829" y="2841889"/>
              <a:ext cx="236414" cy="1050575"/>
            </a:xfrm>
            <a:prstGeom prst="rect">
              <a:avLst/>
            </a:prstGeom>
          </p:spPr>
        </p:pic>
        <p:pic>
          <p:nvPicPr>
            <p:cNvPr id="124" name="그림 12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482693" y="2841889"/>
              <a:ext cx="236414" cy="1050575"/>
            </a:xfrm>
            <a:prstGeom prst="rect">
              <a:avLst/>
            </a:prstGeom>
          </p:spPr>
        </p:pic>
        <p:pic>
          <p:nvPicPr>
            <p:cNvPr id="125" name="그림 12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744266" y="2841889"/>
              <a:ext cx="236414" cy="1050575"/>
            </a:xfrm>
            <a:prstGeom prst="rect">
              <a:avLst/>
            </a:prstGeom>
          </p:spPr>
        </p:pic>
        <p:sp>
          <p:nvSpPr>
            <p:cNvPr id="126" name="TextBox 125"/>
            <p:cNvSpPr txBox="1"/>
            <p:nvPr/>
          </p:nvSpPr>
          <p:spPr>
            <a:xfrm>
              <a:off x="10917446" y="3084683"/>
              <a:ext cx="3273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800" b="1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…</a:t>
              </a:r>
              <a:endParaRPr lang="ko-KR" altLang="en-US" sz="18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pic>
          <p:nvPicPr>
            <p:cNvPr id="127" name="그림 12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76716" y="3215664"/>
              <a:ext cx="340034" cy="340034"/>
            </a:xfrm>
            <a:prstGeom prst="rect">
              <a:avLst/>
            </a:prstGeom>
          </p:spPr>
        </p:pic>
        <p:sp>
          <p:nvSpPr>
            <p:cNvPr id="128" name="아래로 구부러진 화살표 127"/>
            <p:cNvSpPr/>
            <p:nvPr/>
          </p:nvSpPr>
          <p:spPr>
            <a:xfrm flipH="1">
              <a:off x="9760395" y="2979264"/>
              <a:ext cx="407961" cy="173774"/>
            </a:xfrm>
            <a:prstGeom prst="curved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9550729" y="3491569"/>
              <a:ext cx="57900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err="1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녹취</a:t>
              </a:r>
              <a:r>
                <a:rPr lang="ko-KR" altLang="en-US" sz="8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 파일</a:t>
              </a:r>
              <a:endParaRPr lang="ko-KR" altLang="en-US" sz="800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</p:grpSp>
      <p:pic>
        <p:nvPicPr>
          <p:cNvPr id="130" name="그림 12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053" y="2738401"/>
            <a:ext cx="210058" cy="210058"/>
          </a:xfrm>
          <a:prstGeom prst="rect">
            <a:avLst/>
          </a:prstGeom>
        </p:spPr>
      </p:pic>
      <p:sp>
        <p:nvSpPr>
          <p:cNvPr id="131" name="TextBox 130"/>
          <p:cNvSpPr txBox="1"/>
          <p:nvPr/>
        </p:nvSpPr>
        <p:spPr>
          <a:xfrm>
            <a:off x="418875" y="2555245"/>
            <a:ext cx="57900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</a:t>
            </a:r>
            <a:r>
              <a:rPr lang="ko-KR" altLang="en-US" sz="8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파일</a:t>
            </a:r>
            <a:endParaRPr lang="ko-KR" altLang="en-US" sz="8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234474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>
            <a:extLst>
              <a:ext uri="{FF2B5EF4-FFF2-40B4-BE49-F238E27FC236}">
                <a16:creationId xmlns:a16="http://schemas.microsoft.com/office/drawing/2014/main" xmlns="" id="{8EB45044-87A8-4F6A-BFD2-8A7F8345C7B7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ko-KR" dirty="0">
                <a:solidFill>
                  <a:srgbClr val="000000"/>
                </a:solidFill>
                <a:ea typeface="LG스마트체 Regular" panose="020B0600000101010101"/>
              </a:rPr>
              <a:t>8</a:t>
            </a:r>
            <a:r>
              <a:rPr lang="en-US" altLang="ko-KR" dirty="0" smtClean="0">
                <a:solidFill>
                  <a:srgbClr val="000000"/>
                </a:solidFill>
                <a:ea typeface="LG스마트체 Regular" panose="020B0600000101010101"/>
              </a:rPr>
              <a:t>. </a:t>
            </a:r>
            <a:r>
              <a:rPr lang="ko-KR" altLang="en-US" dirty="0" smtClean="0">
                <a:solidFill>
                  <a:srgbClr val="000000"/>
                </a:solidFill>
                <a:ea typeface="LG스마트체 Regular" panose="020B0600000101010101"/>
              </a:rPr>
              <a:t>운영 및 유지보수</a:t>
            </a:r>
            <a:endParaRPr lang="ko-KR" altLang="en-US" dirty="0">
              <a:solidFill>
                <a:srgbClr val="000000"/>
              </a:solidFill>
              <a:ea typeface="LG스마트체 Regular" panose="020B0600000101010101"/>
            </a:endParaRPr>
          </a:p>
        </p:txBody>
      </p:sp>
      <p:sp>
        <p:nvSpPr>
          <p:cNvPr id="21" name="Text Box 32"/>
          <p:cNvSpPr txBox="1">
            <a:spLocks noChangeArrowheads="1"/>
          </p:cNvSpPr>
          <p:nvPr/>
        </p:nvSpPr>
        <p:spPr bwMode="auto">
          <a:xfrm>
            <a:off x="271019" y="1256755"/>
            <a:ext cx="1957587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q"/>
            </a:pPr>
            <a:r>
              <a:rPr lang="en-US" altLang="ko-KR" sz="1400" b="1" dirty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400" b="1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운영 및 유지보수 항목</a:t>
            </a:r>
            <a:endParaRPr lang="ko-KR" altLang="en-US" sz="1400" b="1" dirty="0">
              <a:solidFill>
                <a:srgbClr val="00000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22" name="직선 연결선 21"/>
          <p:cNvCxnSpPr/>
          <p:nvPr/>
        </p:nvCxnSpPr>
        <p:spPr>
          <a:xfrm>
            <a:off x="398353" y="1564532"/>
            <a:ext cx="886418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71019" y="588040"/>
            <a:ext cx="93062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신규 서비스에 대한 고객 응대</a:t>
            </a:r>
            <a:r>
              <a:rPr lang="en-US" altLang="ko-KR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매뉴얼 업데이트 및 서비스 개선 작업을 통한 유지보수를 수행 하도록 하겠습니다</a:t>
            </a:r>
            <a:endParaRPr lang="ko-KR" altLang="en-US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graphicFrame>
        <p:nvGraphicFramePr>
          <p:cNvPr id="11" name="Group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3259688"/>
              </p:ext>
            </p:extLst>
          </p:nvPr>
        </p:nvGraphicFramePr>
        <p:xfrm>
          <a:off x="359868" y="1646981"/>
          <a:ext cx="8902665" cy="4495370"/>
        </p:xfrm>
        <a:graphic>
          <a:graphicData uri="http://schemas.openxmlformats.org/drawingml/2006/table">
            <a:tbl>
              <a:tblPr/>
              <a:tblGrid>
                <a:gridCol w="1153345"/>
                <a:gridCol w="12977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6333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7516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513103">
                  <a:extLst>
                    <a:ext uri="{9D8B030D-6E8A-4147-A177-3AD203B41FA5}">
                      <a16:colId xmlns:a16="http://schemas.microsoft.com/office/drawing/2014/main" xmlns="" val="551897621"/>
                    </a:ext>
                  </a:extLst>
                </a:gridCol>
              </a:tblGrid>
              <a:tr h="4495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000" b="0" kern="1200" dirty="0" smtClean="0">
                          <a:ln w="3175">
                            <a:solidFill>
                              <a:schemeClr val="tx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서비스</a:t>
                      </a:r>
                    </a:p>
                  </a:txBody>
                  <a:tcPr marL="36000" marR="36000" marT="36000" marB="36000" anchor="ctr" horzOverflow="overflow">
                    <a:lnL cap="flat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000" b="0" kern="1200" dirty="0" smtClean="0">
                          <a:ln w="3175">
                            <a:solidFill>
                              <a:schemeClr val="tx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구분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000" b="1" kern="1200" dirty="0" smtClean="0">
                          <a:ln w="3175">
                            <a:solidFill>
                              <a:schemeClr val="tx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항목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000" b="1" kern="1200" dirty="0" smtClean="0">
                          <a:ln w="3175">
                            <a:solidFill>
                              <a:schemeClr val="tx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가능 여부</a:t>
                      </a:r>
                      <a:endParaRPr lang="en-US" altLang="ko-KR" sz="1000" b="1" kern="1200" dirty="0" smtClean="0">
                        <a:ln w="3175">
                          <a:solidFill>
                            <a:schemeClr val="tx1">
                              <a:alpha val="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000" b="1" kern="1200" dirty="0" smtClean="0">
                          <a:ln w="3175">
                            <a:solidFill>
                              <a:schemeClr val="tx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비고</a:t>
                      </a:r>
                      <a:endParaRPr lang="en-US" altLang="ko-KR" sz="1000" b="1" kern="1200" dirty="0" smtClean="0">
                        <a:ln w="3175">
                          <a:solidFill>
                            <a:schemeClr val="tx1">
                              <a:alpha val="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49537">
                <a:tc rowSpan="4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기존 서비스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고객 응대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8900" indent="-88900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서비스 장애에 대한 기술적 대응 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(</a:t>
                      </a:r>
                      <a:r>
                        <a:rPr lang="ko-KR" altLang="en-US" sz="1000" smtClean="0"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메일</a:t>
                      </a:r>
                      <a:r>
                        <a:rPr lang="en-US" altLang="ko-KR" sz="1000" smtClean="0"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, </a:t>
                      </a:r>
                      <a:r>
                        <a:rPr lang="ko-KR" altLang="en-US" sz="1000" smtClean="0"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전화</a:t>
                      </a:r>
                      <a:r>
                        <a:rPr lang="en-US" altLang="ko-KR" sz="1000" smtClean="0"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, </a:t>
                      </a:r>
                      <a:r>
                        <a:rPr lang="ko-KR" altLang="en-US" sz="1000" smtClean="0"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원격지원</a:t>
                      </a:r>
                      <a:r>
                        <a:rPr lang="en-US" altLang="ko-KR" sz="1000" smtClean="0"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, </a:t>
                      </a:r>
                      <a:r>
                        <a:rPr lang="ko-KR" altLang="en-US" sz="1000" smtClean="0"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필요 </a:t>
                      </a:r>
                      <a:r>
                        <a:rPr lang="ko-KR" altLang="en-US" sz="1000" dirty="0" smtClean="0"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시 </a:t>
                      </a:r>
                      <a:r>
                        <a:rPr lang="en-US" altLang="ko-KR" sz="1000" dirty="0" smtClean="0"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On-Site </a:t>
                      </a:r>
                      <a:r>
                        <a:rPr lang="ko-KR" altLang="en-US" sz="1000" dirty="0" smtClean="0"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지원</a:t>
                      </a:r>
                      <a:r>
                        <a:rPr lang="en-US" altLang="ko-KR" sz="1000" dirty="0" smtClean="0"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)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8900" indent="-88900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가능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1A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49537">
                <a:tc vMerge="1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CRM Pro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클라이언트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UI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변경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이미지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텍스트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아이콘 등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)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등 간단한 수정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가능</a:t>
                      </a: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현재 서비스 중인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PC CRM Pro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클라이언트 소스 필요함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9537">
                <a:tc vMerge="1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CRM Pro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서버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상품가입 정보 변경에 따른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U-Cube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시스템 연동 작업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가능</a:t>
                      </a: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9537">
                <a:tc vMerge="1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서버 재활용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기존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CRM Pro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서비스 종료 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, CRM Pro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서버 재활용 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가능</a:t>
                      </a: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기존 서버를 신규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CRM Pro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서비스에 적용하여 서비스 삼중화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9537">
                <a:tc rowSpan="5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신규 서비스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매뉴얼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8900" indent="-88900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사용자 매뉴얼 업데이트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8900" indent="-88900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가능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9537">
                <a:tc vMerge="1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관리자 매뉴얼 업데이트</a:t>
                      </a: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가능</a:t>
                      </a: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49537">
                <a:tc vMerge="1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고객 응대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8900" indent="-88900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서비스 장애에 대한 기술적 대응 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smtClean="0"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(</a:t>
                      </a:r>
                      <a:r>
                        <a:rPr lang="ko-KR" altLang="en-US" sz="1000" smtClean="0"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메일</a:t>
                      </a:r>
                      <a:r>
                        <a:rPr lang="en-US" altLang="ko-KR" sz="1000" smtClean="0"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, </a:t>
                      </a:r>
                      <a:r>
                        <a:rPr lang="ko-KR" altLang="en-US" sz="1000" smtClean="0"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전화</a:t>
                      </a:r>
                      <a:r>
                        <a:rPr lang="en-US" altLang="ko-KR" sz="1000" smtClean="0"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, </a:t>
                      </a:r>
                      <a:r>
                        <a:rPr lang="ko-KR" altLang="en-US" sz="1000" smtClean="0"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원격지원</a:t>
                      </a:r>
                      <a:r>
                        <a:rPr lang="en-US" altLang="ko-KR" sz="1000" smtClean="0"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, </a:t>
                      </a:r>
                      <a:r>
                        <a:rPr lang="ko-KR" altLang="en-US" sz="1000" smtClean="0"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필요 시 </a:t>
                      </a:r>
                      <a:r>
                        <a:rPr lang="en-US" altLang="ko-KR" sz="1000" smtClean="0"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On-Site </a:t>
                      </a:r>
                      <a:r>
                        <a:rPr lang="ko-KR" altLang="en-US" sz="1000" smtClean="0"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지원</a:t>
                      </a:r>
                      <a:r>
                        <a:rPr lang="en-US" altLang="ko-KR" sz="1000" smtClean="0"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)</a:t>
                      </a:r>
                      <a:endParaRPr lang="en-US" altLang="ko-KR" sz="1000" dirty="0" smtClean="0"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8900" indent="-88900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가능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49537">
                <a:tc vMerge="1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서비스 개선 및 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추가 요구사항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요구사항 검토 후 투입 공수기준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1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주일 이내 작업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가능</a:t>
                      </a: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9537">
                <a:tc vMerge="1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요구사항 검토 후 투입 공수기준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1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주일 초과 작업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협의</a:t>
                      </a: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수정사항 취합하여 분기별 서비스 업그레이드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상반기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1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번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하반기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1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번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)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89786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xmlns="" id="{753993D7-BAE4-4793-B825-C14A4998676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mtClean="0"/>
              <a:t>16</a:t>
            </a:fld>
            <a:endParaRPr lang="ko-KR" altLang="en-US" dirty="0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xmlns="" id="{8EB45044-87A8-4F6A-BFD2-8A7F8345C7B7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ko-KR" dirty="0" smtClean="0">
                <a:solidFill>
                  <a:srgbClr val="000000"/>
                </a:solidFill>
                <a:ea typeface="LG스마트체 Regular" panose="020B0600000101010101"/>
              </a:rPr>
              <a:t>9. </a:t>
            </a:r>
            <a:r>
              <a:rPr lang="ko-KR" altLang="en-US" dirty="0" smtClean="0">
                <a:solidFill>
                  <a:srgbClr val="000000"/>
                </a:solidFill>
                <a:ea typeface="LG스마트체 Regular" panose="020B0600000101010101"/>
              </a:rPr>
              <a:t>시스템 제약 사항</a:t>
            </a:r>
            <a:endParaRPr lang="ko-KR" altLang="en-US" dirty="0">
              <a:solidFill>
                <a:srgbClr val="000000"/>
              </a:solidFill>
              <a:ea typeface="LG스마트체 Regular" panose="020B0600000101010101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71019" y="588040"/>
            <a:ext cx="93062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고센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센트릭스의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Rest API 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미 지원으로 통화관련 일부 기능은 제공 불가합니다</a:t>
            </a:r>
            <a:r>
              <a:rPr lang="en-US" altLang="ko-KR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. Rest API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추가 개발 또는 일부 기능 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축소에</a:t>
            </a:r>
            <a:r>
              <a:rPr lang="en-US" altLang="ko-KR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대한 의사 결정이 필요합니다 </a:t>
            </a:r>
            <a:endParaRPr lang="en-US" altLang="ko-KR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385276" y="1662787"/>
            <a:ext cx="907769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전화 수신 기능</a:t>
            </a:r>
            <a:endParaRPr lang="ko-KR" altLang="en-US" dirty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  - </a:t>
            </a:r>
            <a:r>
              <a:rPr lang="en-US" altLang="ko-KR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PC </a:t>
            </a:r>
            <a:r>
              <a:rPr lang="ko-KR" altLang="en-US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클라이언트로 전화 수신 </a:t>
            </a:r>
            <a:r>
              <a:rPr lang="ko-KR" altLang="en-US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링 </a:t>
            </a:r>
            <a:r>
              <a:rPr lang="ko-KR" altLang="en-US" sz="1300" dirty="0" err="1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울릴때</a:t>
            </a:r>
            <a:r>
              <a:rPr lang="en-US" altLang="ko-KR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PC </a:t>
            </a:r>
            <a:r>
              <a:rPr lang="ko-KR" altLang="en-US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상에서 전화를</a:t>
            </a:r>
            <a:r>
              <a:rPr lang="en-US" altLang="ko-KR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받는 </a:t>
            </a:r>
            <a:r>
              <a:rPr lang="en-US" altLang="ko-KR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Reset API </a:t>
            </a:r>
            <a:r>
              <a:rPr lang="ko-KR" altLang="en-US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없음</a:t>
            </a:r>
            <a:r>
              <a:rPr lang="en-US" altLang="ko-KR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</a:t>
            </a:r>
            <a:r>
              <a:rPr lang="en-US" altLang="ko-KR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200 OK SIP </a:t>
            </a:r>
            <a:r>
              <a:rPr lang="ko-KR" altLang="en-US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메시지 </a:t>
            </a:r>
            <a:r>
              <a:rPr lang="ko-KR" altLang="en-US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발행</a:t>
            </a:r>
            <a:r>
              <a:rPr lang="en-US" altLang="ko-KR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</a:t>
            </a:r>
            <a:br>
              <a:rPr lang="en-US" altLang="ko-KR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</a:br>
            <a:endParaRPr lang="en-US" altLang="ko-KR" sz="1300" dirty="0" smtClean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호전환 기능</a:t>
            </a:r>
            <a:endParaRPr lang="ko-KR" altLang="en-US" dirty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  </a:t>
            </a:r>
            <a:r>
              <a:rPr lang="en-US" altLang="ko-KR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- </a:t>
            </a:r>
            <a:r>
              <a:rPr lang="ko-KR" altLang="en-US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전화 통화 중에</a:t>
            </a:r>
            <a:r>
              <a:rPr lang="en-US" altLang="ko-KR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r>
              <a:rPr lang="ko-KR" altLang="en-US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현재 호를 다른 사용자에게 전환시키는 </a:t>
            </a:r>
            <a:r>
              <a:rPr lang="en-US" altLang="ko-KR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Reset API </a:t>
            </a:r>
            <a:r>
              <a:rPr lang="ko-KR" altLang="en-US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없음 </a:t>
            </a:r>
            <a:r>
              <a:rPr lang="en-US" altLang="ko-KR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</a:t>
            </a:r>
            <a:r>
              <a:rPr lang="en-US" altLang="ko-KR" sz="1300" dirty="0" err="1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reINVITE</a:t>
            </a:r>
            <a:r>
              <a:rPr lang="en-US" altLang="ko-KR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REFER </a:t>
            </a:r>
            <a:r>
              <a:rPr lang="ko-KR" altLang="en-US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등 </a:t>
            </a:r>
            <a:r>
              <a:rPr lang="en-US" altLang="ko-KR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SIP </a:t>
            </a:r>
            <a:r>
              <a:rPr lang="ko-KR" altLang="en-US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메시지 발행</a:t>
            </a:r>
            <a:r>
              <a:rPr lang="en-US" altLang="ko-KR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        </a:t>
            </a:r>
            <a:br>
              <a:rPr lang="en-US" altLang="ko-KR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</a:br>
            <a:endParaRPr lang="en-US" altLang="ko-KR" sz="1300" dirty="0" smtClean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3</a:t>
            </a:r>
            <a:r>
              <a:rPr lang="ko-KR" altLang="en-US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자 통화 기능</a:t>
            </a:r>
          </a:p>
          <a:p>
            <a:pPr>
              <a:lnSpc>
                <a:spcPct val="150000"/>
              </a:lnSpc>
            </a:pPr>
            <a:r>
              <a:rPr lang="en-US" altLang="ko-KR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  </a:t>
            </a:r>
            <a:r>
              <a:rPr lang="ko-KR" altLang="en-US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- </a:t>
            </a:r>
            <a:r>
              <a:rPr lang="ko-KR" altLang="en-US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전화 통화 중에</a:t>
            </a:r>
            <a:r>
              <a:rPr lang="en-US" altLang="ko-KR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r>
              <a:rPr lang="ko-KR" altLang="en-US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새로운 사용자를 호출하여 </a:t>
            </a:r>
            <a:r>
              <a:rPr lang="en-US" altLang="ko-KR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3</a:t>
            </a:r>
            <a:r>
              <a:rPr lang="ko-KR" altLang="en-US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자 </a:t>
            </a:r>
            <a:r>
              <a:rPr lang="ko-KR" altLang="en-US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통화 만드는 </a:t>
            </a:r>
            <a:r>
              <a:rPr lang="en-US" altLang="ko-KR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Reset API </a:t>
            </a:r>
            <a:r>
              <a:rPr lang="ko-KR" altLang="en-US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없음 </a:t>
            </a:r>
            <a:r>
              <a:rPr lang="en-US" altLang="ko-KR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</a:t>
            </a:r>
            <a:r>
              <a:rPr lang="en-US" altLang="ko-KR" sz="1300" dirty="0" err="1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reINVITE</a:t>
            </a:r>
            <a:r>
              <a:rPr lang="en-US" altLang="ko-KR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REFER </a:t>
            </a:r>
            <a:r>
              <a:rPr lang="ko-KR" altLang="en-US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등 </a:t>
            </a:r>
            <a:r>
              <a:rPr lang="en-US" altLang="ko-KR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SIP </a:t>
            </a:r>
            <a:r>
              <a:rPr lang="ko-KR" altLang="en-US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메시지 발행</a:t>
            </a:r>
            <a:r>
              <a:rPr lang="en-US" altLang="ko-KR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 </a:t>
            </a:r>
            <a:r>
              <a:rPr lang="en-US" altLang="ko-KR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/>
            </a:r>
            <a:br>
              <a:rPr lang="en-US" altLang="ko-KR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</a:br>
            <a:r>
              <a:rPr lang="en-US" altLang="ko-KR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     </a:t>
            </a:r>
          </a:p>
        </p:txBody>
      </p:sp>
      <p:sp>
        <p:nvSpPr>
          <p:cNvPr id="48" name="모서리가 둥근 직사각형 47"/>
          <p:cNvSpPr/>
          <p:nvPr/>
        </p:nvSpPr>
        <p:spPr>
          <a:xfrm>
            <a:off x="661851" y="5172884"/>
            <a:ext cx="7950926" cy="89698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800" dirty="0" err="1" smtClean="0">
                <a:solidFill>
                  <a:srgbClr val="C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베네콥</a:t>
            </a:r>
            <a:r>
              <a:rPr lang="ko-KR" altLang="en-US" sz="1800" dirty="0" smtClean="0">
                <a:solidFill>
                  <a:srgbClr val="C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800" dirty="0" smtClean="0">
                <a:solidFill>
                  <a:srgbClr val="C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Mini </a:t>
            </a:r>
            <a:r>
              <a:rPr lang="ko-KR" altLang="en-US" sz="1800" dirty="0" smtClean="0">
                <a:solidFill>
                  <a:srgbClr val="C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확인한 결과</a:t>
            </a:r>
            <a:r>
              <a:rPr lang="en-US" altLang="ko-KR" sz="1800" dirty="0" smtClean="0">
                <a:solidFill>
                  <a:srgbClr val="C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PC </a:t>
            </a:r>
            <a:r>
              <a:rPr lang="ko-KR" altLang="en-US" sz="1800" dirty="0" smtClean="0">
                <a:solidFill>
                  <a:srgbClr val="C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클라이언트에서 전화를 받는 기능 없음</a:t>
            </a:r>
            <a:endParaRPr lang="en-US" altLang="ko-KR" sz="1800" dirty="0" smtClean="0">
              <a:solidFill>
                <a:srgbClr val="C0000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algn="ctr"/>
            <a:r>
              <a:rPr lang="en-US" altLang="ko-KR" sz="1800" dirty="0" smtClean="0">
                <a:solidFill>
                  <a:srgbClr val="C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</a:t>
            </a:r>
            <a:r>
              <a:rPr lang="ko-KR" altLang="en-US" sz="1800" dirty="0" smtClean="0">
                <a:solidFill>
                  <a:srgbClr val="C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발신자 표시 화면만 표시되고</a:t>
            </a:r>
            <a:r>
              <a:rPr lang="en-US" altLang="ko-KR" sz="1800" dirty="0" smtClean="0">
                <a:solidFill>
                  <a:srgbClr val="C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r>
              <a:rPr lang="ko-KR" altLang="en-US" sz="1800" dirty="0" smtClean="0">
                <a:solidFill>
                  <a:srgbClr val="C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실제 전화는 </a:t>
            </a:r>
            <a:r>
              <a:rPr lang="en-US" altLang="ko-KR" sz="1800" dirty="0" smtClean="0">
                <a:solidFill>
                  <a:srgbClr val="C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IP</a:t>
            </a:r>
            <a:r>
              <a:rPr lang="ko-KR" altLang="en-US" sz="1800" dirty="0" err="1" smtClean="0">
                <a:solidFill>
                  <a:srgbClr val="C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폰에서</a:t>
            </a:r>
            <a:r>
              <a:rPr lang="ko-KR" altLang="en-US" sz="1800" dirty="0" smtClean="0">
                <a:solidFill>
                  <a:srgbClr val="C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받아야 함</a:t>
            </a:r>
            <a:r>
              <a:rPr lang="en-US" altLang="ko-KR" sz="1800" dirty="0" smtClean="0">
                <a:solidFill>
                  <a:srgbClr val="C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 </a:t>
            </a:r>
            <a:endParaRPr lang="ko-KR" altLang="en-US" sz="1800" dirty="0">
              <a:solidFill>
                <a:srgbClr val="C0000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49" name="Text Box 32"/>
          <p:cNvSpPr txBox="1">
            <a:spLocks noChangeArrowheads="1"/>
          </p:cNvSpPr>
          <p:nvPr/>
        </p:nvSpPr>
        <p:spPr bwMode="auto">
          <a:xfrm>
            <a:off x="271019" y="1256755"/>
            <a:ext cx="2787943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q"/>
            </a:pPr>
            <a:r>
              <a:rPr lang="en-US" altLang="ko-KR" sz="1400" b="1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b="1" dirty="0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고센</a:t>
            </a:r>
            <a:r>
              <a:rPr lang="ko-KR" altLang="en-US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b="1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센트릭스</a:t>
            </a:r>
            <a:r>
              <a:rPr lang="ko-KR" altLang="en-US" b="1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b="1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Rest API </a:t>
            </a:r>
            <a:r>
              <a:rPr lang="ko-KR" altLang="en-US" b="1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제약사항</a:t>
            </a:r>
            <a:endParaRPr lang="ko-KR" altLang="en-US" b="1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50" name="직선 연결선 49"/>
          <p:cNvCxnSpPr/>
          <p:nvPr/>
        </p:nvCxnSpPr>
        <p:spPr>
          <a:xfrm>
            <a:off x="398353" y="1564532"/>
            <a:ext cx="886418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37432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xmlns="" id="{753993D7-BAE4-4793-B825-C14A4998676E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7265723" y="6405917"/>
            <a:ext cx="2311500" cy="3651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mtClean="0"/>
              <a:t>17</a:t>
            </a:fld>
            <a:endParaRPr lang="ko-KR" altLang="en-US" dirty="0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xmlns="" id="{8EB45044-87A8-4F6A-BFD2-8A7F8345C7B7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ko-KR" dirty="0" smtClean="0">
                <a:solidFill>
                  <a:srgbClr val="000000"/>
                </a:solidFill>
                <a:ea typeface="LG스마트체 Regular" panose="020B0600000101010101"/>
              </a:rPr>
              <a:t>10. UI/UX </a:t>
            </a:r>
            <a:r>
              <a:rPr lang="ko-KR" altLang="en-US" dirty="0" smtClean="0">
                <a:solidFill>
                  <a:srgbClr val="000000"/>
                </a:solidFill>
                <a:ea typeface="LG스마트체 Regular" panose="020B0600000101010101"/>
              </a:rPr>
              <a:t>개선</a:t>
            </a:r>
            <a:endParaRPr lang="ko-KR" altLang="en-US" dirty="0">
              <a:solidFill>
                <a:srgbClr val="000000"/>
              </a:solidFill>
              <a:ea typeface="LG스마트체 Regular" panose="020B0600000101010101"/>
            </a:endParaRPr>
          </a:p>
        </p:txBody>
      </p:sp>
      <p:sp>
        <p:nvSpPr>
          <p:cNvPr id="49" name="Text Box 32"/>
          <p:cNvSpPr txBox="1">
            <a:spLocks noChangeArrowheads="1"/>
          </p:cNvSpPr>
          <p:nvPr/>
        </p:nvSpPr>
        <p:spPr bwMode="auto">
          <a:xfrm>
            <a:off x="257942" y="741763"/>
            <a:ext cx="2754280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q"/>
            </a:pPr>
            <a:r>
              <a:rPr lang="en-US" altLang="ko-KR" sz="1400" b="1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b="1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신규 </a:t>
            </a:r>
            <a:r>
              <a:rPr lang="en-US" altLang="ko-KR" b="1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b="1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클라이언트 </a:t>
            </a:r>
            <a:r>
              <a:rPr lang="en-US" altLang="ko-KR" b="1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(1/3)</a:t>
            </a:r>
            <a:endParaRPr lang="ko-KR" altLang="en-US" b="1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50" name="직선 연결선 49"/>
          <p:cNvCxnSpPr/>
          <p:nvPr/>
        </p:nvCxnSpPr>
        <p:spPr>
          <a:xfrm>
            <a:off x="385276" y="1049540"/>
            <a:ext cx="886418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72" y="1202063"/>
            <a:ext cx="7866062" cy="5268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2461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xmlns="" id="{753993D7-BAE4-4793-B825-C14A4998676E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7265723" y="6405917"/>
            <a:ext cx="2311500" cy="3651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mtClean="0"/>
              <a:t>18</a:t>
            </a:fld>
            <a:endParaRPr lang="ko-KR" altLang="en-US" dirty="0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xmlns="" id="{8EB45044-87A8-4F6A-BFD2-8A7F8345C7B7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ko-KR" dirty="0" smtClean="0">
                <a:solidFill>
                  <a:srgbClr val="000000"/>
                </a:solidFill>
                <a:ea typeface="LG스마트체 Regular" panose="020B0600000101010101"/>
              </a:rPr>
              <a:t>10. UI/UX </a:t>
            </a:r>
            <a:r>
              <a:rPr lang="ko-KR" altLang="en-US" dirty="0" smtClean="0">
                <a:solidFill>
                  <a:srgbClr val="000000"/>
                </a:solidFill>
                <a:ea typeface="LG스마트체 Regular" panose="020B0600000101010101"/>
              </a:rPr>
              <a:t>개선</a:t>
            </a:r>
            <a:endParaRPr lang="ko-KR" altLang="en-US" dirty="0">
              <a:solidFill>
                <a:srgbClr val="000000"/>
              </a:solidFill>
              <a:ea typeface="LG스마트체 Regular" panose="020B0600000101010101"/>
            </a:endParaRPr>
          </a:p>
        </p:txBody>
      </p:sp>
      <p:sp>
        <p:nvSpPr>
          <p:cNvPr id="49" name="Text Box 32"/>
          <p:cNvSpPr txBox="1">
            <a:spLocks noChangeArrowheads="1"/>
          </p:cNvSpPr>
          <p:nvPr/>
        </p:nvSpPr>
        <p:spPr bwMode="auto">
          <a:xfrm>
            <a:off x="257942" y="741763"/>
            <a:ext cx="2855269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q"/>
            </a:pPr>
            <a:r>
              <a:rPr lang="en-US" altLang="ko-KR" sz="1400" b="1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b="1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신규 </a:t>
            </a:r>
            <a:r>
              <a:rPr lang="en-US" altLang="ko-KR" b="1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b="1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클라이언트 </a:t>
            </a:r>
            <a:r>
              <a:rPr lang="en-US" altLang="ko-KR" b="1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(2/3)</a:t>
            </a:r>
            <a:endParaRPr lang="ko-KR" altLang="en-US" b="1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50" name="직선 연결선 49"/>
          <p:cNvCxnSpPr/>
          <p:nvPr/>
        </p:nvCxnSpPr>
        <p:spPr>
          <a:xfrm>
            <a:off x="385276" y="1049540"/>
            <a:ext cx="886418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329" y="1099951"/>
            <a:ext cx="8143875" cy="550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7275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xmlns="" id="{753993D7-BAE4-4793-B825-C14A4998676E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7265723" y="6405917"/>
            <a:ext cx="2311500" cy="3651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mtClean="0"/>
              <a:t>19</a:t>
            </a:fld>
            <a:endParaRPr lang="ko-KR" altLang="en-US" dirty="0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xmlns="" id="{8EB45044-87A8-4F6A-BFD2-8A7F8345C7B7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ko-KR" dirty="0" smtClean="0">
                <a:solidFill>
                  <a:srgbClr val="000000"/>
                </a:solidFill>
                <a:ea typeface="LG스마트체 Regular" panose="020B0600000101010101"/>
              </a:rPr>
              <a:t>10. UI/UX </a:t>
            </a:r>
            <a:r>
              <a:rPr lang="ko-KR" altLang="en-US" dirty="0" smtClean="0">
                <a:solidFill>
                  <a:srgbClr val="000000"/>
                </a:solidFill>
                <a:ea typeface="LG스마트체 Regular" panose="020B0600000101010101"/>
              </a:rPr>
              <a:t>개선</a:t>
            </a:r>
            <a:endParaRPr lang="ko-KR" altLang="en-US" dirty="0">
              <a:solidFill>
                <a:srgbClr val="000000"/>
              </a:solidFill>
              <a:ea typeface="LG스마트체 Regular" panose="020B0600000101010101"/>
            </a:endParaRPr>
          </a:p>
        </p:txBody>
      </p:sp>
      <p:sp>
        <p:nvSpPr>
          <p:cNvPr id="49" name="Text Box 32"/>
          <p:cNvSpPr txBox="1">
            <a:spLocks noChangeArrowheads="1"/>
          </p:cNvSpPr>
          <p:nvPr/>
        </p:nvSpPr>
        <p:spPr bwMode="auto">
          <a:xfrm>
            <a:off x="257942" y="741763"/>
            <a:ext cx="2754280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q"/>
            </a:pPr>
            <a:r>
              <a:rPr lang="en-US" altLang="ko-KR" sz="1400" b="1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b="1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신규 </a:t>
            </a:r>
            <a:r>
              <a:rPr lang="en-US" altLang="ko-KR" b="1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b="1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클라이언트 </a:t>
            </a:r>
            <a:r>
              <a:rPr lang="en-US" altLang="ko-KR" b="1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(3/3)</a:t>
            </a:r>
            <a:endParaRPr lang="ko-KR" altLang="en-US" b="1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50" name="직선 연결선 49"/>
          <p:cNvCxnSpPr/>
          <p:nvPr/>
        </p:nvCxnSpPr>
        <p:spPr>
          <a:xfrm>
            <a:off x="385276" y="1049540"/>
            <a:ext cx="886418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8423" y="1137112"/>
            <a:ext cx="4914111" cy="5568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3954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xmlns="" id="{753993D7-BAE4-4793-B825-C14A4998676E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7265723" y="6405917"/>
            <a:ext cx="2311500" cy="3651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mtClean="0"/>
              <a:t>20</a:t>
            </a:fld>
            <a:endParaRPr lang="ko-KR" altLang="en-US" dirty="0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xmlns="" id="{8EB45044-87A8-4F6A-BFD2-8A7F8345C7B7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ko-KR" dirty="0" smtClean="0">
                <a:solidFill>
                  <a:srgbClr val="000000"/>
                </a:solidFill>
                <a:ea typeface="LG스마트체 Regular" panose="020B0600000101010101"/>
              </a:rPr>
              <a:t>10. UI/UX </a:t>
            </a:r>
            <a:r>
              <a:rPr lang="ko-KR" altLang="en-US" dirty="0" smtClean="0">
                <a:solidFill>
                  <a:srgbClr val="000000"/>
                </a:solidFill>
                <a:ea typeface="LG스마트체 Regular" panose="020B0600000101010101"/>
              </a:rPr>
              <a:t>개선</a:t>
            </a:r>
            <a:endParaRPr lang="ko-KR" altLang="en-US" dirty="0">
              <a:solidFill>
                <a:srgbClr val="000000"/>
              </a:solidFill>
              <a:ea typeface="LG스마트체 Regular" panose="020B0600000101010101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06" y="1404523"/>
            <a:ext cx="4806358" cy="3968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32"/>
          <p:cNvSpPr txBox="1">
            <a:spLocks noChangeArrowheads="1"/>
          </p:cNvSpPr>
          <p:nvPr/>
        </p:nvSpPr>
        <p:spPr bwMode="auto">
          <a:xfrm>
            <a:off x="257942" y="741763"/>
            <a:ext cx="2592376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q"/>
            </a:pPr>
            <a:r>
              <a:rPr lang="en-US" altLang="ko-KR" sz="1400" b="1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b="1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경쟁사 </a:t>
            </a:r>
            <a:r>
              <a:rPr lang="en-US" altLang="ko-KR" b="1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(KT </a:t>
            </a:r>
            <a:r>
              <a:rPr lang="ko-KR" altLang="en-US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통화매니저 </a:t>
            </a:r>
            <a:r>
              <a:rPr lang="en-US" altLang="ko-KR" b="1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Office)</a:t>
            </a:r>
            <a:endParaRPr lang="en-US" altLang="ko-KR" b="1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10" name="직선 연결선 9"/>
          <p:cNvCxnSpPr/>
          <p:nvPr/>
        </p:nvCxnSpPr>
        <p:spPr>
          <a:xfrm>
            <a:off x="385276" y="1049540"/>
            <a:ext cx="886418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6338" y="1404523"/>
            <a:ext cx="4518621" cy="3931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17812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xmlns="" id="{753993D7-BAE4-4793-B825-C14A4998676E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7265723" y="6405917"/>
            <a:ext cx="2311500" cy="3651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mtClean="0"/>
              <a:t>21</a:t>
            </a:fld>
            <a:endParaRPr lang="ko-KR" altLang="en-US" dirty="0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xmlns="" id="{8EB45044-87A8-4F6A-BFD2-8A7F8345C7B7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ko-KR" dirty="0" smtClean="0">
                <a:solidFill>
                  <a:srgbClr val="000000"/>
                </a:solidFill>
                <a:ea typeface="LG스마트체 Regular" panose="020B0600000101010101"/>
              </a:rPr>
              <a:t>10. UI/UX </a:t>
            </a:r>
            <a:r>
              <a:rPr lang="ko-KR" altLang="en-US" dirty="0" smtClean="0">
                <a:solidFill>
                  <a:srgbClr val="000000"/>
                </a:solidFill>
                <a:ea typeface="LG스마트체 Regular" panose="020B0600000101010101"/>
              </a:rPr>
              <a:t>개선</a:t>
            </a:r>
            <a:endParaRPr lang="ko-KR" altLang="en-US" dirty="0">
              <a:solidFill>
                <a:srgbClr val="000000"/>
              </a:solidFill>
              <a:ea typeface="LG스마트체 Regular" panose="020B0600000101010101"/>
            </a:endParaRPr>
          </a:p>
        </p:txBody>
      </p:sp>
      <p:sp>
        <p:nvSpPr>
          <p:cNvPr id="9" name="Text Box 32"/>
          <p:cNvSpPr txBox="1">
            <a:spLocks noChangeArrowheads="1"/>
          </p:cNvSpPr>
          <p:nvPr/>
        </p:nvSpPr>
        <p:spPr bwMode="auto">
          <a:xfrm>
            <a:off x="257942" y="741763"/>
            <a:ext cx="2313454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q"/>
            </a:pPr>
            <a:r>
              <a:rPr lang="en-US" altLang="ko-KR" sz="1400" b="1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b="1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경쟁사 </a:t>
            </a:r>
            <a:r>
              <a:rPr lang="en-US" altLang="ko-KR" b="1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</a:t>
            </a:r>
            <a:r>
              <a:rPr lang="ko-KR" altLang="en-US" b="1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베네콥</a:t>
            </a:r>
            <a:r>
              <a:rPr lang="ko-KR" altLang="en-US" b="1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b="1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mini)</a:t>
            </a:r>
            <a:endParaRPr lang="en-US" altLang="ko-KR" b="1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10" name="직선 연결선 9"/>
          <p:cNvCxnSpPr/>
          <p:nvPr/>
        </p:nvCxnSpPr>
        <p:spPr>
          <a:xfrm>
            <a:off x="385276" y="1049540"/>
            <a:ext cx="886418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56" y="1212601"/>
            <a:ext cx="5029632" cy="255726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276" y="3902773"/>
            <a:ext cx="5091642" cy="2503144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7741" y="2387239"/>
            <a:ext cx="4005792" cy="2349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2246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xmlns="" id="{753993D7-BAE4-4793-B825-C14A4998676E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7265723" y="6405917"/>
            <a:ext cx="2311500" cy="3651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mtClean="0"/>
              <a:t>22</a:t>
            </a:fld>
            <a:endParaRPr lang="ko-KR" altLang="en-US" dirty="0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xmlns="" id="{8EB45044-87A8-4F6A-BFD2-8A7F8345C7B7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ko-KR" dirty="0" smtClean="0">
                <a:solidFill>
                  <a:srgbClr val="000000"/>
                </a:solidFill>
                <a:ea typeface="LG스마트체 Regular" panose="020B0600000101010101"/>
              </a:rPr>
              <a:t>10. UI/UX </a:t>
            </a:r>
            <a:r>
              <a:rPr lang="ko-KR" altLang="en-US" dirty="0" smtClean="0">
                <a:solidFill>
                  <a:srgbClr val="000000"/>
                </a:solidFill>
                <a:ea typeface="LG스마트체 Regular" panose="020B0600000101010101"/>
              </a:rPr>
              <a:t>개선</a:t>
            </a:r>
            <a:endParaRPr lang="ko-KR" altLang="en-US" dirty="0">
              <a:solidFill>
                <a:srgbClr val="000000"/>
              </a:solidFill>
              <a:ea typeface="LG스마트체 Regular" panose="020B0600000101010101"/>
            </a:endParaRPr>
          </a:p>
        </p:txBody>
      </p:sp>
      <p:sp>
        <p:nvSpPr>
          <p:cNvPr id="9" name="Text Box 32"/>
          <p:cNvSpPr txBox="1">
            <a:spLocks noChangeArrowheads="1"/>
          </p:cNvSpPr>
          <p:nvPr/>
        </p:nvSpPr>
        <p:spPr bwMode="auto">
          <a:xfrm>
            <a:off x="257942" y="741763"/>
            <a:ext cx="2151551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q"/>
            </a:pPr>
            <a:r>
              <a:rPr lang="en-US" altLang="ko-KR" sz="1400" b="1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b="1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경쟁사 </a:t>
            </a:r>
            <a:r>
              <a:rPr lang="en-US" altLang="ko-KR" b="1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(SKB </a:t>
            </a:r>
            <a:r>
              <a:rPr lang="ko-KR" altLang="en-US" b="1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심플</a:t>
            </a:r>
            <a:r>
              <a:rPr lang="ko-KR" altLang="en-US" b="1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b="1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CRM)</a:t>
            </a:r>
            <a:endParaRPr lang="en-US" altLang="ko-KR" b="1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10" name="직선 연결선 9"/>
          <p:cNvCxnSpPr/>
          <p:nvPr/>
        </p:nvCxnSpPr>
        <p:spPr>
          <a:xfrm>
            <a:off x="385276" y="1049540"/>
            <a:ext cx="886418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276" y="1307468"/>
            <a:ext cx="2422709" cy="4224968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792" y="1307468"/>
            <a:ext cx="3733922" cy="4023555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4913" y="3017438"/>
            <a:ext cx="3557215" cy="3753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2656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>
            <a:extLst>
              <a:ext uri="{FF2B5EF4-FFF2-40B4-BE49-F238E27FC236}">
                <a16:creationId xmlns:a16="http://schemas.microsoft.com/office/drawing/2014/main" xmlns="" id="{8EB45044-87A8-4F6A-BFD2-8A7F8345C7B7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ko-KR" dirty="0" smtClean="0">
                <a:solidFill>
                  <a:srgbClr val="000000"/>
                </a:solidFill>
                <a:ea typeface="LG스마트체 Regular" panose="020B0600000101010101"/>
              </a:rPr>
              <a:t>10. UI/UX </a:t>
            </a:r>
            <a:r>
              <a:rPr lang="ko-KR" altLang="en-US" dirty="0" smtClean="0">
                <a:solidFill>
                  <a:srgbClr val="000000"/>
                </a:solidFill>
                <a:ea typeface="LG스마트체 Regular" panose="020B0600000101010101"/>
              </a:rPr>
              <a:t>개선</a:t>
            </a:r>
            <a:endParaRPr lang="ko-KR" altLang="en-US" dirty="0">
              <a:solidFill>
                <a:srgbClr val="000000"/>
              </a:solidFill>
              <a:ea typeface="LG스마트체 Regular" panose="020B0600000101010101"/>
            </a:endParaRPr>
          </a:p>
        </p:txBody>
      </p:sp>
      <p:sp>
        <p:nvSpPr>
          <p:cNvPr id="9" name="Text Box 32"/>
          <p:cNvSpPr txBox="1">
            <a:spLocks noChangeArrowheads="1"/>
          </p:cNvSpPr>
          <p:nvPr/>
        </p:nvSpPr>
        <p:spPr bwMode="auto">
          <a:xfrm>
            <a:off x="257942" y="741763"/>
            <a:ext cx="1534394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q"/>
            </a:pPr>
            <a:r>
              <a:rPr lang="en-US" altLang="ko-KR" sz="1400" b="1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b="1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경쟁사 </a:t>
            </a:r>
            <a:r>
              <a:rPr lang="en-US" altLang="ko-KR" b="1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(IQ200)</a:t>
            </a:r>
            <a:endParaRPr lang="en-US" altLang="ko-KR" b="1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10" name="직선 연결선 9"/>
          <p:cNvCxnSpPr/>
          <p:nvPr/>
        </p:nvCxnSpPr>
        <p:spPr>
          <a:xfrm>
            <a:off x="385276" y="1049540"/>
            <a:ext cx="886418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276" y="1442938"/>
            <a:ext cx="2065110" cy="3950332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8487" y="1440719"/>
            <a:ext cx="2136595" cy="4044525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6579" y="1442938"/>
            <a:ext cx="2185715" cy="4042306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81275" y="1440719"/>
            <a:ext cx="2157080" cy="404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611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="" xmlns:a16="http://schemas.microsoft.com/office/drawing/2014/main" id="{753993D7-BAE4-4793-B825-C14A4998676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mtClean="0"/>
              <a:t>24</a:t>
            </a:fld>
            <a:endParaRPr lang="ko-KR" altLang="en-US" dirty="0"/>
          </a:p>
        </p:txBody>
      </p:sp>
      <p:sp>
        <p:nvSpPr>
          <p:cNvPr id="8" name="제목 1">
            <a:extLst>
              <a:ext uri="{FF2B5EF4-FFF2-40B4-BE49-F238E27FC236}">
                <a16:creationId xmlns="" xmlns:a16="http://schemas.microsoft.com/office/drawing/2014/main" id="{8EB45044-87A8-4F6A-BFD2-8A7F8345C7B7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ko-KR" altLang="en-US" dirty="0" smtClean="0">
                <a:solidFill>
                  <a:srgbClr val="000000"/>
                </a:solidFill>
                <a:ea typeface="LG스마트체 Regular" panose="020B0600000101010101"/>
              </a:rPr>
              <a:t>별첨</a:t>
            </a:r>
            <a:r>
              <a:rPr lang="en-US" altLang="ko-KR" dirty="0" smtClean="0">
                <a:solidFill>
                  <a:srgbClr val="000000"/>
                </a:solidFill>
                <a:ea typeface="LG스마트체 Regular" panose="020B0600000101010101"/>
              </a:rPr>
              <a:t>. </a:t>
            </a:r>
            <a:r>
              <a:rPr lang="ko-KR" altLang="en-US" dirty="0" smtClean="0">
                <a:solidFill>
                  <a:srgbClr val="000000"/>
                </a:solidFill>
                <a:ea typeface="LG스마트체 Regular" panose="020B0600000101010101"/>
              </a:rPr>
              <a:t>개인정보처리방침</a:t>
            </a:r>
            <a:endParaRPr lang="ko-KR" altLang="en-US" dirty="0">
              <a:solidFill>
                <a:srgbClr val="000000"/>
              </a:solidFill>
              <a:ea typeface="LG스마트체 Regular" panose="020B0600000101010101"/>
            </a:endParaRPr>
          </a:p>
        </p:txBody>
      </p:sp>
      <p:sp>
        <p:nvSpPr>
          <p:cNvPr id="43" name="모서리가 둥근 직사각형 211">
            <a:extLst>
              <a:ext uri="{FF2B5EF4-FFF2-40B4-BE49-F238E27FC236}">
                <a16:creationId xmlns="" xmlns:a16="http://schemas.microsoft.com/office/drawing/2014/main" id="{DBA8DA31-DC4C-4CB8-B4E2-B0C0375C6DEA}"/>
              </a:ext>
            </a:extLst>
          </p:cNvPr>
          <p:cNvSpPr/>
          <p:nvPr/>
        </p:nvSpPr>
        <p:spPr>
          <a:xfrm>
            <a:off x="3818467" y="1128644"/>
            <a:ext cx="1845732" cy="423836"/>
          </a:xfrm>
          <a:prstGeom prst="roundRect">
            <a:avLst>
              <a:gd name="adj" fmla="val 21503"/>
            </a:avLst>
          </a:prstGeom>
          <a:solidFill>
            <a:schemeClr val="accent5">
              <a:lumMod val="40000"/>
              <a:lumOff val="6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ko-KR" sz="1000" b="1" dirty="0" smtClean="0">
                <a:solidFill>
                  <a:schemeClr val="tx1"/>
                </a:solidFill>
                <a:latin typeface="맑은 고딕" panose="020B0503020000020004" pitchFamily="50" charset="-127"/>
                <a:cs typeface="Arial"/>
              </a:rPr>
              <a:t>CRM Pro </a:t>
            </a:r>
            <a:r>
              <a:rPr lang="ko-KR" altLang="en-US" sz="1000" b="1" dirty="0" smtClean="0">
                <a:solidFill>
                  <a:schemeClr val="tx1"/>
                </a:solidFill>
                <a:latin typeface="맑은 고딕" panose="020B0503020000020004" pitchFamily="50" charset="-127"/>
                <a:cs typeface="Arial"/>
              </a:rPr>
              <a:t>로그인</a:t>
            </a:r>
            <a:endParaRPr lang="ko-KR" altLang="en-US" sz="1000" b="1" dirty="0">
              <a:solidFill>
                <a:schemeClr val="tx1"/>
              </a:solidFill>
              <a:latin typeface="맑은 고딕" panose="020B0503020000020004" pitchFamily="50" charset="-127"/>
              <a:cs typeface="Arial"/>
            </a:endParaRPr>
          </a:p>
        </p:txBody>
      </p:sp>
      <p:sp>
        <p:nvSpPr>
          <p:cNvPr id="61" name="모서리가 둥근 직사각형 211">
            <a:hlinkClick r:id="rId2" action="ppaction://hlinkpres?slideindex=1&amp;slidetitle="/>
            <a:extLst>
              <a:ext uri="{FF2B5EF4-FFF2-40B4-BE49-F238E27FC236}">
                <a16:creationId xmlns="" xmlns:a16="http://schemas.microsoft.com/office/drawing/2014/main" id="{01315096-1AB2-4BCD-AEBD-4BA6FBD47703}"/>
              </a:ext>
            </a:extLst>
          </p:cNvPr>
          <p:cNvSpPr/>
          <p:nvPr/>
        </p:nvSpPr>
        <p:spPr>
          <a:xfrm>
            <a:off x="1093818" y="2659755"/>
            <a:ext cx="1815806" cy="346809"/>
          </a:xfrm>
          <a:prstGeom prst="roundRect">
            <a:avLst>
              <a:gd name="adj" fmla="val 10294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ko-KR" altLang="en-US" sz="900" b="1" u="sng" dirty="0">
                <a:solidFill>
                  <a:schemeClr val="accent1"/>
                </a:solidFill>
                <a:latin typeface="맑은 고딕" panose="020B0503020000020004" pitchFamily="50" charset="-127"/>
                <a:cs typeface="Arial"/>
              </a:rPr>
              <a:t>개인정보처리방침</a:t>
            </a:r>
            <a:endParaRPr lang="en-US" altLang="ko-KR" sz="900" b="1" u="sng" dirty="0">
              <a:solidFill>
                <a:schemeClr val="accent1"/>
              </a:solidFill>
              <a:latin typeface="맑은 고딕" panose="020B0503020000020004" pitchFamily="50" charset="-127"/>
              <a:cs typeface="Arial"/>
            </a:endParaRPr>
          </a:p>
          <a:p>
            <a:pPr lvl="0" algn="ctr"/>
            <a:r>
              <a:rPr lang="ko-KR" altLang="en-US" sz="900" b="1" u="sng" dirty="0" err="1">
                <a:solidFill>
                  <a:schemeClr val="accent1"/>
                </a:solidFill>
                <a:latin typeface="맑은 고딕" panose="020B0503020000020004" pitchFamily="50" charset="-127"/>
                <a:cs typeface="Arial"/>
              </a:rPr>
              <a:t>웹페이지</a:t>
            </a:r>
            <a:r>
              <a:rPr lang="ko-KR" altLang="en-US" sz="900" b="1" u="sng" dirty="0">
                <a:solidFill>
                  <a:schemeClr val="accent1"/>
                </a:solidFill>
                <a:latin typeface="맑은 고딕" panose="020B0503020000020004" pitchFamily="50" charset="-127"/>
                <a:cs typeface="Arial"/>
              </a:rPr>
              <a:t> 링크</a:t>
            </a:r>
          </a:p>
        </p:txBody>
      </p:sp>
      <p:cxnSp>
        <p:nvCxnSpPr>
          <p:cNvPr id="70" name="꺾인 연결선 69"/>
          <p:cNvCxnSpPr>
            <a:stCxn id="43" idx="1"/>
            <a:endCxn id="112" idx="0"/>
          </p:cNvCxnSpPr>
          <p:nvPr/>
        </p:nvCxnSpPr>
        <p:spPr>
          <a:xfrm rot="10800000" flipV="1">
            <a:off x="1999459" y="1340562"/>
            <a:ext cx="1819008" cy="54823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순서도: 판단 76"/>
          <p:cNvSpPr/>
          <p:nvPr/>
        </p:nvSpPr>
        <p:spPr>
          <a:xfrm>
            <a:off x="3818467" y="3457223"/>
            <a:ext cx="1845732" cy="447399"/>
          </a:xfrm>
          <a:prstGeom prst="flowChartDecision">
            <a:avLst/>
          </a:prstGeom>
          <a:solidFill>
            <a:schemeClr val="bg1"/>
          </a:solidFill>
          <a:ln w="31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4335305" y="3557811"/>
            <a:ext cx="8707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>
                <a:latin typeface="+mn-ea"/>
                <a:ea typeface="+mn-ea"/>
              </a:rPr>
              <a:t>최초 로그인</a:t>
            </a:r>
            <a:endParaRPr lang="ko-KR" altLang="en-US" sz="1000" dirty="0">
              <a:latin typeface="+mn-ea"/>
              <a:ea typeface="+mn-ea"/>
            </a:endParaRPr>
          </a:p>
        </p:txBody>
      </p:sp>
      <p:sp>
        <p:nvSpPr>
          <p:cNvPr id="102" name="순서도: 판단 101"/>
          <p:cNvSpPr/>
          <p:nvPr/>
        </p:nvSpPr>
        <p:spPr>
          <a:xfrm>
            <a:off x="3818467" y="4354689"/>
            <a:ext cx="1845732" cy="447399"/>
          </a:xfrm>
          <a:prstGeom prst="flowChartDecision">
            <a:avLst/>
          </a:prstGeom>
          <a:solidFill>
            <a:schemeClr val="bg1"/>
          </a:solidFill>
          <a:ln w="31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4242165" y="4379074"/>
            <a:ext cx="10278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 smtClean="0">
                <a:latin typeface="+mn-ea"/>
                <a:ea typeface="+mn-ea"/>
              </a:rPr>
              <a:t>개인정보 </a:t>
            </a:r>
            <a:endParaRPr lang="en-US" altLang="ko-KR" sz="1000" dirty="0" smtClean="0">
              <a:latin typeface="+mn-ea"/>
              <a:ea typeface="+mn-ea"/>
            </a:endParaRPr>
          </a:p>
          <a:p>
            <a:pPr algn="ctr"/>
            <a:r>
              <a:rPr lang="ko-KR" altLang="en-US" sz="1000" dirty="0" smtClean="0">
                <a:latin typeface="+mn-ea"/>
                <a:ea typeface="+mn-ea"/>
              </a:rPr>
              <a:t>수집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r>
              <a:rPr lang="ko-KR" altLang="en-US" sz="1000" dirty="0" smtClean="0">
                <a:latin typeface="+mn-ea"/>
                <a:ea typeface="+mn-ea"/>
              </a:rPr>
              <a:t>이용 동의</a:t>
            </a:r>
            <a:endParaRPr lang="ko-KR" altLang="en-US" sz="1000" dirty="0">
              <a:latin typeface="+mn-ea"/>
              <a:ea typeface="+mn-ea"/>
            </a:endParaRPr>
          </a:p>
        </p:txBody>
      </p:sp>
      <p:cxnSp>
        <p:nvCxnSpPr>
          <p:cNvPr id="105" name="직선 화살표 연결선 104"/>
          <p:cNvCxnSpPr>
            <a:stCxn id="77" idx="2"/>
            <a:endCxn id="102" idx="0"/>
          </p:cNvCxnSpPr>
          <p:nvPr/>
        </p:nvCxnSpPr>
        <p:spPr>
          <a:xfrm>
            <a:off x="4741333" y="3904622"/>
            <a:ext cx="0" cy="4500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순서도: 판단 105"/>
          <p:cNvSpPr/>
          <p:nvPr/>
        </p:nvSpPr>
        <p:spPr>
          <a:xfrm>
            <a:off x="3818467" y="5175960"/>
            <a:ext cx="1845732" cy="447399"/>
          </a:xfrm>
          <a:prstGeom prst="flowChartDecision">
            <a:avLst/>
          </a:prstGeom>
          <a:solidFill>
            <a:schemeClr val="bg1"/>
          </a:solidFill>
          <a:ln w="31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4212857" y="5200345"/>
            <a:ext cx="10695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 smtClean="0">
                <a:latin typeface="+mn-ea"/>
                <a:ea typeface="+mn-ea"/>
              </a:rPr>
              <a:t>개인정보 </a:t>
            </a:r>
            <a:endParaRPr lang="en-US" altLang="ko-KR" sz="1000" dirty="0" smtClean="0">
              <a:latin typeface="+mn-ea"/>
              <a:ea typeface="+mn-ea"/>
            </a:endParaRPr>
          </a:p>
          <a:p>
            <a:pPr algn="ctr"/>
            <a:r>
              <a:rPr lang="ko-KR" altLang="en-US" sz="1000" dirty="0" smtClean="0">
                <a:latin typeface="+mn-ea"/>
                <a:ea typeface="+mn-ea"/>
              </a:rPr>
              <a:t>제</a:t>
            </a:r>
            <a:r>
              <a:rPr lang="en-US" altLang="ko-KR" sz="1000" dirty="0" smtClean="0">
                <a:latin typeface="+mn-ea"/>
                <a:ea typeface="+mn-ea"/>
              </a:rPr>
              <a:t>3</a:t>
            </a:r>
            <a:r>
              <a:rPr lang="ko-KR" altLang="en-US" sz="1000" dirty="0" smtClean="0">
                <a:latin typeface="+mn-ea"/>
                <a:ea typeface="+mn-ea"/>
              </a:rPr>
              <a:t>자 제공동의</a:t>
            </a:r>
            <a:endParaRPr lang="ko-KR" altLang="en-US" sz="1000" dirty="0">
              <a:latin typeface="+mn-ea"/>
              <a:ea typeface="+mn-ea"/>
            </a:endParaRPr>
          </a:p>
        </p:txBody>
      </p:sp>
      <p:sp>
        <p:nvSpPr>
          <p:cNvPr id="108" name="모서리가 둥근 직사각형 211">
            <a:extLst>
              <a:ext uri="{FF2B5EF4-FFF2-40B4-BE49-F238E27FC236}">
                <a16:creationId xmlns="" xmlns:a16="http://schemas.microsoft.com/office/drawing/2014/main" id="{D624DC1D-36B2-47BE-AD67-92C6656D75FB}"/>
              </a:ext>
            </a:extLst>
          </p:cNvPr>
          <p:cNvSpPr/>
          <p:nvPr/>
        </p:nvSpPr>
        <p:spPr>
          <a:xfrm>
            <a:off x="3818467" y="1888800"/>
            <a:ext cx="1837264" cy="388733"/>
          </a:xfrm>
          <a:prstGeom prst="roundRect">
            <a:avLst>
              <a:gd name="adj" fmla="val 19827"/>
            </a:avLst>
          </a:prstGeom>
          <a:solidFill>
            <a:schemeClr val="bg1"/>
          </a:solidFill>
          <a:ln w="31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o-KR" altLang="en-US" sz="1000" b="1" dirty="0" smtClean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rPr>
              <a:t>로그인 정보 입력</a:t>
            </a:r>
            <a:endParaRPr lang="en-US" altLang="ko-KR" sz="1000" b="1" dirty="0" smtClean="0">
              <a:solidFill>
                <a:srgbClr val="000000"/>
              </a:solidFill>
              <a:latin typeface="맑은 고딕" panose="020B0503020000020004" pitchFamily="50" charset="-127"/>
              <a:cs typeface="Arial"/>
            </a:endParaRPr>
          </a:p>
          <a:p>
            <a:pPr lvl="0" algn="ctr"/>
            <a:r>
              <a:rPr lang="en-US" altLang="ko-KR" sz="1000" b="1" dirty="0" smtClean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rPr>
              <a:t>(ID, PW)</a:t>
            </a:r>
            <a:endParaRPr lang="ko-KR" altLang="en-US" sz="1000" b="1" dirty="0">
              <a:solidFill>
                <a:srgbClr val="000000"/>
              </a:solidFill>
              <a:latin typeface="맑은 고딕" panose="020B0503020000020004" pitchFamily="50" charset="-127"/>
              <a:cs typeface="Arial"/>
            </a:endParaRPr>
          </a:p>
        </p:txBody>
      </p:sp>
      <p:sp>
        <p:nvSpPr>
          <p:cNvPr id="109" name="모서리가 둥근 직사각형 211">
            <a:extLst>
              <a:ext uri="{FF2B5EF4-FFF2-40B4-BE49-F238E27FC236}">
                <a16:creationId xmlns="" xmlns:a16="http://schemas.microsoft.com/office/drawing/2014/main" id="{D624DC1D-36B2-47BE-AD67-92C6656D75FB}"/>
              </a:ext>
            </a:extLst>
          </p:cNvPr>
          <p:cNvSpPr/>
          <p:nvPr/>
        </p:nvSpPr>
        <p:spPr>
          <a:xfrm>
            <a:off x="3818467" y="6031099"/>
            <a:ext cx="1845732" cy="388733"/>
          </a:xfrm>
          <a:prstGeom prst="roundRect">
            <a:avLst>
              <a:gd name="adj" fmla="val 19827"/>
            </a:avLst>
          </a:pr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o-KR" altLang="en-US" sz="1000" b="1" dirty="0" smtClean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rPr>
              <a:t>로그인 완료</a:t>
            </a:r>
            <a:endParaRPr lang="ko-KR" altLang="en-US" sz="1000" b="1" dirty="0">
              <a:solidFill>
                <a:srgbClr val="000000"/>
              </a:solidFill>
              <a:latin typeface="맑은 고딕" panose="020B0503020000020004" pitchFamily="50" charset="-127"/>
              <a:cs typeface="Arial"/>
            </a:endParaRPr>
          </a:p>
        </p:txBody>
      </p:sp>
      <p:sp>
        <p:nvSpPr>
          <p:cNvPr id="112" name="모서리가 둥근 직사각형 211">
            <a:extLst>
              <a:ext uri="{FF2B5EF4-FFF2-40B4-BE49-F238E27FC236}">
                <a16:creationId xmlns="" xmlns:a16="http://schemas.microsoft.com/office/drawing/2014/main" id="{D624DC1D-36B2-47BE-AD67-92C6656D75FB}"/>
              </a:ext>
            </a:extLst>
          </p:cNvPr>
          <p:cNvSpPr/>
          <p:nvPr/>
        </p:nvSpPr>
        <p:spPr>
          <a:xfrm>
            <a:off x="1080827" y="1888800"/>
            <a:ext cx="1837264" cy="388733"/>
          </a:xfrm>
          <a:prstGeom prst="roundRect">
            <a:avLst>
              <a:gd name="adj" fmla="val 19827"/>
            </a:avLst>
          </a:prstGeom>
          <a:solidFill>
            <a:schemeClr val="bg1"/>
          </a:solidFill>
          <a:ln w="31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o-KR" altLang="en-US" sz="1000" b="1" dirty="0" smtClean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rPr>
              <a:t>개인정보처리방침</a:t>
            </a:r>
            <a:endParaRPr lang="ko-KR" altLang="en-US" sz="1000" b="1" dirty="0">
              <a:solidFill>
                <a:srgbClr val="000000"/>
              </a:solidFill>
              <a:latin typeface="맑은 고딕" panose="020B0503020000020004" pitchFamily="50" charset="-127"/>
              <a:cs typeface="Arial"/>
            </a:endParaRPr>
          </a:p>
        </p:txBody>
      </p:sp>
      <p:cxnSp>
        <p:nvCxnSpPr>
          <p:cNvPr id="117" name="직선 화살표 연결선 116"/>
          <p:cNvCxnSpPr>
            <a:stCxn id="112" idx="2"/>
            <a:endCxn id="61" idx="0"/>
          </p:cNvCxnSpPr>
          <p:nvPr/>
        </p:nvCxnSpPr>
        <p:spPr>
          <a:xfrm>
            <a:off x="1999459" y="2277533"/>
            <a:ext cx="2262" cy="3822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직선 화살표 연결선 136"/>
          <p:cNvCxnSpPr>
            <a:stCxn id="43" idx="2"/>
            <a:endCxn id="108" idx="0"/>
          </p:cNvCxnSpPr>
          <p:nvPr/>
        </p:nvCxnSpPr>
        <p:spPr>
          <a:xfrm flipH="1">
            <a:off x="4737099" y="1552480"/>
            <a:ext cx="4234" cy="3363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직선 화살표 연결선 150"/>
          <p:cNvCxnSpPr>
            <a:stCxn id="102" idx="2"/>
            <a:endCxn id="106" idx="0"/>
          </p:cNvCxnSpPr>
          <p:nvPr/>
        </p:nvCxnSpPr>
        <p:spPr>
          <a:xfrm>
            <a:off x="4741333" y="4802088"/>
            <a:ext cx="0" cy="3738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직선 화살표 연결선 152"/>
          <p:cNvCxnSpPr>
            <a:stCxn id="106" idx="2"/>
            <a:endCxn id="109" idx="0"/>
          </p:cNvCxnSpPr>
          <p:nvPr/>
        </p:nvCxnSpPr>
        <p:spPr>
          <a:xfrm>
            <a:off x="4741333" y="5623359"/>
            <a:ext cx="0" cy="4077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순서도: 판단 153"/>
          <p:cNvSpPr/>
          <p:nvPr/>
        </p:nvSpPr>
        <p:spPr>
          <a:xfrm>
            <a:off x="3818467" y="2659756"/>
            <a:ext cx="1845732" cy="447399"/>
          </a:xfrm>
          <a:prstGeom prst="flowChartDecision">
            <a:avLst/>
          </a:prstGeom>
          <a:solidFill>
            <a:schemeClr val="bg1"/>
          </a:solidFill>
          <a:ln w="31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4267569" y="2760344"/>
            <a:ext cx="98777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smtClean="0">
                <a:latin typeface="+mn-ea"/>
                <a:ea typeface="+mn-ea"/>
              </a:rPr>
              <a:t>ID/PW </a:t>
            </a:r>
            <a:r>
              <a:rPr lang="ko-KR" altLang="en-US" sz="1000" dirty="0" smtClean="0">
                <a:latin typeface="+mn-ea"/>
                <a:ea typeface="+mn-ea"/>
              </a:rPr>
              <a:t>유효성</a:t>
            </a:r>
            <a:endParaRPr lang="ko-KR" altLang="en-US" sz="1000" dirty="0">
              <a:latin typeface="+mn-ea"/>
              <a:ea typeface="+mn-ea"/>
            </a:endParaRPr>
          </a:p>
        </p:txBody>
      </p:sp>
      <p:sp>
        <p:nvSpPr>
          <p:cNvPr id="162" name="모서리가 둥근 직사각형 211">
            <a:extLst>
              <a:ext uri="{FF2B5EF4-FFF2-40B4-BE49-F238E27FC236}">
                <a16:creationId xmlns="" xmlns:a16="http://schemas.microsoft.com/office/drawing/2014/main" id="{D624DC1D-36B2-47BE-AD67-92C6656D75FB}"/>
              </a:ext>
            </a:extLst>
          </p:cNvPr>
          <p:cNvSpPr/>
          <p:nvPr/>
        </p:nvSpPr>
        <p:spPr>
          <a:xfrm>
            <a:off x="6665124" y="6031099"/>
            <a:ext cx="1845732" cy="388733"/>
          </a:xfrm>
          <a:prstGeom prst="roundRect">
            <a:avLst>
              <a:gd name="adj" fmla="val 19827"/>
            </a:avLst>
          </a:prstGeom>
          <a:solidFill>
            <a:schemeClr val="bg1">
              <a:lumMod val="75000"/>
            </a:schemeClr>
          </a:solidFill>
          <a:ln w="31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o-KR" altLang="en-US" sz="1000" b="1" dirty="0" smtClean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rPr>
              <a:t>로그인 실패</a:t>
            </a:r>
            <a:endParaRPr lang="ko-KR" altLang="en-US" sz="1000" b="1" dirty="0">
              <a:solidFill>
                <a:srgbClr val="000000"/>
              </a:solidFill>
              <a:latin typeface="맑은 고딕" panose="020B0503020000020004" pitchFamily="50" charset="-127"/>
              <a:cs typeface="Arial"/>
            </a:endParaRPr>
          </a:p>
        </p:txBody>
      </p:sp>
      <p:cxnSp>
        <p:nvCxnSpPr>
          <p:cNvPr id="166" name="직선 화살표 연결선 165"/>
          <p:cNvCxnSpPr>
            <a:stCxn id="108" idx="2"/>
            <a:endCxn id="154" idx="0"/>
          </p:cNvCxnSpPr>
          <p:nvPr/>
        </p:nvCxnSpPr>
        <p:spPr>
          <a:xfrm>
            <a:off x="4737099" y="2277533"/>
            <a:ext cx="4234" cy="3822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직선 화살표 연결선 167"/>
          <p:cNvCxnSpPr>
            <a:stCxn id="154" idx="2"/>
            <a:endCxn id="77" idx="0"/>
          </p:cNvCxnSpPr>
          <p:nvPr/>
        </p:nvCxnSpPr>
        <p:spPr>
          <a:xfrm>
            <a:off x="4741333" y="3107155"/>
            <a:ext cx="0" cy="3500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꺾인 연결선 172"/>
          <p:cNvCxnSpPr>
            <a:stCxn id="154" idx="3"/>
            <a:endCxn id="162" idx="0"/>
          </p:cNvCxnSpPr>
          <p:nvPr/>
        </p:nvCxnSpPr>
        <p:spPr>
          <a:xfrm>
            <a:off x="5664199" y="2883456"/>
            <a:ext cx="1923791" cy="314764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꺾인 연결선 178"/>
          <p:cNvCxnSpPr>
            <a:stCxn id="102" idx="3"/>
            <a:endCxn id="162" idx="0"/>
          </p:cNvCxnSpPr>
          <p:nvPr/>
        </p:nvCxnSpPr>
        <p:spPr>
          <a:xfrm>
            <a:off x="5664199" y="4578389"/>
            <a:ext cx="1923791" cy="145271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꺾인 연결선 180"/>
          <p:cNvCxnSpPr>
            <a:stCxn id="106" idx="3"/>
            <a:endCxn id="162" idx="0"/>
          </p:cNvCxnSpPr>
          <p:nvPr/>
        </p:nvCxnSpPr>
        <p:spPr>
          <a:xfrm>
            <a:off x="5664199" y="5399660"/>
            <a:ext cx="1923791" cy="63143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2" name="TextBox 181"/>
          <p:cNvSpPr txBox="1"/>
          <p:nvPr/>
        </p:nvSpPr>
        <p:spPr>
          <a:xfrm>
            <a:off x="4737099" y="3150055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+mn-ea"/>
                <a:ea typeface="+mn-ea"/>
              </a:rPr>
              <a:t>Yes</a:t>
            </a:r>
            <a:endParaRPr lang="ko-KR" altLang="en-US" sz="1000" dirty="0">
              <a:latin typeface="+mn-ea"/>
              <a:ea typeface="+mn-ea"/>
            </a:endParaRPr>
          </a:p>
        </p:txBody>
      </p:sp>
      <p:sp>
        <p:nvSpPr>
          <p:cNvPr id="183" name="TextBox 182"/>
          <p:cNvSpPr txBox="1"/>
          <p:nvPr/>
        </p:nvSpPr>
        <p:spPr>
          <a:xfrm>
            <a:off x="5695746" y="2662741"/>
            <a:ext cx="3593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+mn-ea"/>
                <a:ea typeface="+mn-ea"/>
              </a:rPr>
              <a:t>No</a:t>
            </a:r>
            <a:endParaRPr lang="ko-KR" altLang="en-US" sz="1000" dirty="0">
              <a:latin typeface="+mn-ea"/>
              <a:ea typeface="+mn-ea"/>
            </a:endParaRPr>
          </a:p>
        </p:txBody>
      </p:sp>
      <p:sp>
        <p:nvSpPr>
          <p:cNvPr id="184" name="TextBox 183"/>
          <p:cNvSpPr txBox="1"/>
          <p:nvPr/>
        </p:nvSpPr>
        <p:spPr>
          <a:xfrm>
            <a:off x="4737099" y="3996810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+mn-ea"/>
                <a:ea typeface="+mn-ea"/>
              </a:rPr>
              <a:t>Yes</a:t>
            </a:r>
            <a:endParaRPr lang="ko-KR" altLang="en-US" sz="1000" dirty="0">
              <a:latin typeface="+mn-ea"/>
              <a:ea typeface="+mn-ea"/>
            </a:endParaRPr>
          </a:p>
        </p:txBody>
      </p:sp>
      <p:cxnSp>
        <p:nvCxnSpPr>
          <p:cNvPr id="186" name="꺾인 연결선 185"/>
          <p:cNvCxnSpPr>
            <a:stCxn id="77" idx="1"/>
            <a:endCxn id="109" idx="1"/>
          </p:cNvCxnSpPr>
          <p:nvPr/>
        </p:nvCxnSpPr>
        <p:spPr>
          <a:xfrm rot="10800000" flipV="1">
            <a:off x="3818467" y="3680922"/>
            <a:ext cx="12700" cy="2544543"/>
          </a:xfrm>
          <a:prstGeom prst="bentConnector3">
            <a:avLst>
              <a:gd name="adj1" fmla="val 180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TextBox 186"/>
          <p:cNvSpPr txBox="1"/>
          <p:nvPr/>
        </p:nvSpPr>
        <p:spPr>
          <a:xfrm>
            <a:off x="3567143" y="3409269"/>
            <a:ext cx="3593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+mn-ea"/>
                <a:ea typeface="+mn-ea"/>
              </a:rPr>
              <a:t>No</a:t>
            </a:r>
            <a:endParaRPr lang="ko-KR" altLang="en-US" sz="1000" dirty="0">
              <a:latin typeface="+mn-ea"/>
              <a:ea typeface="+mn-ea"/>
            </a:endParaRPr>
          </a:p>
        </p:txBody>
      </p:sp>
      <p:sp>
        <p:nvSpPr>
          <p:cNvPr id="188" name="TextBox 187"/>
          <p:cNvSpPr txBox="1"/>
          <p:nvPr/>
        </p:nvSpPr>
        <p:spPr>
          <a:xfrm>
            <a:off x="4737099" y="4859943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+mn-ea"/>
                <a:ea typeface="+mn-ea"/>
              </a:rPr>
              <a:t>Yes</a:t>
            </a:r>
            <a:endParaRPr lang="ko-KR" altLang="en-US" sz="1000" dirty="0">
              <a:latin typeface="+mn-ea"/>
              <a:ea typeface="+mn-ea"/>
            </a:endParaRPr>
          </a:p>
        </p:txBody>
      </p:sp>
      <p:sp>
        <p:nvSpPr>
          <p:cNvPr id="189" name="TextBox 188"/>
          <p:cNvSpPr txBox="1"/>
          <p:nvPr/>
        </p:nvSpPr>
        <p:spPr>
          <a:xfrm>
            <a:off x="4724673" y="5693155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+mn-ea"/>
                <a:ea typeface="+mn-ea"/>
              </a:rPr>
              <a:t>Yes</a:t>
            </a:r>
            <a:endParaRPr lang="ko-KR" altLang="en-US" sz="1000" dirty="0">
              <a:latin typeface="+mn-ea"/>
              <a:ea typeface="+mn-ea"/>
            </a:endParaRPr>
          </a:p>
        </p:txBody>
      </p:sp>
      <p:sp>
        <p:nvSpPr>
          <p:cNvPr id="190" name="TextBox 189"/>
          <p:cNvSpPr txBox="1"/>
          <p:nvPr/>
        </p:nvSpPr>
        <p:spPr>
          <a:xfrm>
            <a:off x="5695746" y="4293526"/>
            <a:ext cx="3593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+mn-ea"/>
                <a:ea typeface="+mn-ea"/>
              </a:rPr>
              <a:t>No</a:t>
            </a:r>
            <a:endParaRPr lang="ko-KR" altLang="en-US" sz="1000" dirty="0">
              <a:latin typeface="+mn-ea"/>
              <a:ea typeface="+mn-ea"/>
            </a:endParaRPr>
          </a:p>
        </p:txBody>
      </p:sp>
      <p:sp>
        <p:nvSpPr>
          <p:cNvPr id="192" name="TextBox 191"/>
          <p:cNvSpPr txBox="1"/>
          <p:nvPr/>
        </p:nvSpPr>
        <p:spPr>
          <a:xfrm>
            <a:off x="5713664" y="5144144"/>
            <a:ext cx="3593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+mn-ea"/>
                <a:ea typeface="+mn-ea"/>
              </a:rPr>
              <a:t>No</a:t>
            </a:r>
            <a:endParaRPr lang="ko-KR" altLang="en-US" sz="1000" dirty="0">
              <a:latin typeface="+mn-ea"/>
              <a:ea typeface="+mn-ea"/>
            </a:endParaRPr>
          </a:p>
        </p:txBody>
      </p:sp>
      <p:grpSp>
        <p:nvGrpSpPr>
          <p:cNvPr id="193" name="그룹 192"/>
          <p:cNvGrpSpPr/>
          <p:nvPr/>
        </p:nvGrpSpPr>
        <p:grpSpPr>
          <a:xfrm>
            <a:off x="271019" y="698195"/>
            <a:ext cx="8881448" cy="307777"/>
            <a:chOff x="4995468" y="889670"/>
            <a:chExt cx="2149590" cy="307777"/>
          </a:xfrm>
        </p:grpSpPr>
        <p:sp>
          <p:nvSpPr>
            <p:cNvPr id="194" name="Text Box 32"/>
            <p:cNvSpPr txBox="1">
              <a:spLocks noChangeArrowheads="1"/>
            </p:cNvSpPr>
            <p:nvPr/>
          </p:nvSpPr>
          <p:spPr bwMode="auto">
            <a:xfrm>
              <a:off x="4995468" y="889670"/>
              <a:ext cx="399694" cy="30777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  <a:buFont typeface="Wingdings" pitchFamily="2" charset="2"/>
                <a:buChar char="q"/>
              </a:pPr>
              <a:r>
                <a:rPr lang="en-US" altLang="ko-KR" sz="1400" b="1" dirty="0" smtClean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 </a:t>
              </a:r>
              <a:r>
                <a:rPr lang="ko-KR" altLang="en-US" b="1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개인정보처리방침</a:t>
              </a:r>
              <a:endParaRPr lang="ko-KR" altLang="en-US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195" name="Line 33"/>
            <p:cNvSpPr>
              <a:spLocks noChangeShapeType="1"/>
            </p:cNvSpPr>
            <p:nvPr/>
          </p:nvSpPr>
          <p:spPr bwMode="auto">
            <a:xfrm>
              <a:off x="5045344" y="1177702"/>
              <a:ext cx="2099714" cy="249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ko-KR" altLang="en-US" sz="1400" b="1" dirty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976950" y="3045053"/>
            <a:ext cx="20906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* </a:t>
            </a:r>
            <a:r>
              <a:rPr lang="ko-KR" altLang="en-US" sz="900" dirty="0" smtClean="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개인정보처리방침 문구는 </a:t>
            </a:r>
            <a:r>
              <a:rPr lang="en-US" altLang="ko-KR" sz="900" dirty="0" smtClean="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U+ </a:t>
            </a:r>
            <a:r>
              <a:rPr lang="ko-KR" altLang="en-US" sz="900" dirty="0" smtClean="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에서 제공</a:t>
            </a:r>
            <a:endParaRPr lang="ko-KR" altLang="en-US" sz="900" dirty="0">
              <a:solidFill>
                <a:srgbClr val="FF000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201597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26550</TotalTime>
  <Words>3395</Words>
  <Application>Microsoft Office PowerPoint</Application>
  <PresentationFormat>A4 용지(210x297mm)</PresentationFormat>
  <Paragraphs>772</Paragraphs>
  <Slides>24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24</vt:i4>
      </vt:variant>
    </vt:vector>
  </HeadingPairs>
  <TitlesOfParts>
    <vt:vector size="30" baseType="lpstr">
      <vt:lpstr>LG스마트체 Regular</vt:lpstr>
      <vt:lpstr>맑은 고딕</vt:lpstr>
      <vt:lpstr>맑은 고딕</vt:lpstr>
      <vt:lpstr>Arial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김주희 (차장) (주)젬텍 (goodtc@cnspartner.com, )</dc:creator>
  <cp:lastModifiedBy>강용관 책임연구원 기술전략팀 (kdragon20@lgcns.com, 02-2099-0638)</cp:lastModifiedBy>
  <cp:revision>930</cp:revision>
  <dcterms:created xsi:type="dcterms:W3CDTF">2020-02-27T08:25:08Z</dcterms:created>
  <dcterms:modified xsi:type="dcterms:W3CDTF">2020-08-26T00:26:16Z</dcterms:modified>
</cp:coreProperties>
</file>