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1"/>
  </p:sldMasterIdLst>
  <p:notesMasterIdLst>
    <p:notesMasterId r:id="rId26"/>
  </p:notesMasterIdLst>
  <p:sldIdLst>
    <p:sldId id="256" r:id="rId2"/>
    <p:sldId id="1628" r:id="rId3"/>
    <p:sldId id="1606" r:id="rId4"/>
    <p:sldId id="1607" r:id="rId5"/>
    <p:sldId id="1608" r:id="rId6"/>
    <p:sldId id="1614" r:id="rId7"/>
    <p:sldId id="1615" r:id="rId8"/>
    <p:sldId id="1616" r:id="rId9"/>
    <p:sldId id="1610" r:id="rId10"/>
    <p:sldId id="1612" r:id="rId11"/>
    <p:sldId id="1613" r:id="rId12"/>
    <p:sldId id="1611" r:id="rId13"/>
    <p:sldId id="1622" r:id="rId14"/>
    <p:sldId id="1623" r:id="rId15"/>
    <p:sldId id="1617" r:id="rId16"/>
    <p:sldId id="1618" r:id="rId17"/>
    <p:sldId id="1619" r:id="rId18"/>
    <p:sldId id="1620" r:id="rId19"/>
    <p:sldId id="1621" r:id="rId20"/>
    <p:sldId id="1633" r:id="rId21"/>
    <p:sldId id="1630" r:id="rId22"/>
    <p:sldId id="1624" r:id="rId23"/>
    <p:sldId id="1631" r:id="rId24"/>
    <p:sldId id="1632" r:id="rId25"/>
  </p:sldIdLst>
  <p:sldSz cx="12192000" cy="6858000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3" userDrawn="1">
          <p15:clr>
            <a:srgbClr val="A4A3A4"/>
          </p15:clr>
        </p15:guide>
        <p15:guide id="2" orient="horz" pos="250" userDrawn="1">
          <p15:clr>
            <a:srgbClr val="A4A3A4"/>
          </p15:clr>
        </p15:guide>
        <p15:guide id="3" orient="horz" pos="4184" userDrawn="1">
          <p15:clr>
            <a:srgbClr val="A4A3A4"/>
          </p15:clr>
        </p15:guide>
        <p15:guide id="4" pos="110" userDrawn="1">
          <p15:clr>
            <a:srgbClr val="A4A3A4"/>
          </p15:clr>
        </p15:guide>
        <p15:guide id="5" pos="7615" userDrawn="1">
          <p15:clr>
            <a:srgbClr val="A4A3A4"/>
          </p15:clr>
        </p15:guide>
        <p15:guide id="6" pos="5727" userDrawn="1">
          <p15:clr>
            <a:srgbClr val="A4A3A4"/>
          </p15:clr>
        </p15:guide>
        <p15:guide id="7" pos="5814" userDrawn="1">
          <p15:clr>
            <a:srgbClr val="A4A3A4"/>
          </p15:clr>
        </p15:guide>
        <p15:guide id="8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주희 (차장) (주)젬텍 (goodtc@cnspartner.com, )" initials="김((()" lastIdx="2" clrIdx="0">
    <p:extLst>
      <p:ext uri="{19B8F6BF-5375-455C-9EA6-DF929625EA0E}">
        <p15:presenceInfo xmlns:p15="http://schemas.microsoft.com/office/powerpoint/2012/main" userId="S-1-5-21-759915512-3088258130-4288317957-224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97F"/>
    <a:srgbClr val="C6CBD0"/>
    <a:srgbClr val="EDEFF7"/>
    <a:srgbClr val="D8006D"/>
    <a:srgbClr val="C60080"/>
    <a:srgbClr val="E6087F"/>
    <a:srgbClr val="F2F2F2"/>
    <a:srgbClr val="A6A6A6"/>
    <a:srgbClr val="00B05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43F08CA-D0FD-4435-B35A-E26B1FE16940}">
  <a:tblStyle styleId="{643F08CA-D0FD-4435-B35A-E26B1FE1694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D7313C9-4706-4E06-9C36-1875A515952A}" styleName="Table_1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F0F4"/>
          </a:solidFill>
        </a:fill>
      </a:tcStyle>
    </a:wholeTbl>
    <a:band1H>
      <a:tcTxStyle/>
      <a:tcStyle>
        <a:tcBdr/>
        <a:fill>
          <a:solidFill>
            <a:srgbClr val="CCDF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CDFE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84" autoAdjust="0"/>
  </p:normalViewPr>
  <p:slideViewPr>
    <p:cSldViewPr snapToGrid="0">
      <p:cViewPr varScale="1">
        <p:scale>
          <a:sx n="119" d="100"/>
          <a:sy n="119" d="100"/>
        </p:scale>
        <p:origin x="270" y="108"/>
      </p:cViewPr>
      <p:guideLst>
        <p:guide orient="horz" pos="273"/>
        <p:guide orient="horz" pos="250"/>
        <p:guide orient="horz" pos="4184"/>
        <p:guide pos="110"/>
        <p:guide pos="7615"/>
        <p:guide pos="5727"/>
        <p:guide pos="581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나눔고딕" panose="020D0604000000000000" pitchFamily="50" charset="-127"/>
                <a:cs typeface="나눔고딕" panose="020D0604000000000000" pitchFamily="50" charset="-127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4" name="Google Shape;205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나눔고딕" panose="020D0604000000000000" pitchFamily="50" charset="-127"/>
                <a:cs typeface="나눔고딕" panose="020D0604000000000000" pitchFamily="50" charset="-127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5" name="Google Shape;2055;n"/>
          <p:cNvSpPr>
            <a:spLocks noGrp="1" noRot="1" noChangeAspect="1"/>
          </p:cNvSpPr>
          <p:nvPr>
            <p:ph type="sldImg" idx="3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6" name="Google Shape;2056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dirty="0"/>
          </a:p>
        </p:txBody>
      </p:sp>
      <p:sp>
        <p:nvSpPr>
          <p:cNvPr id="2057" name="Google Shape;205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나눔고딕" panose="020D0604000000000000" pitchFamily="50" charset="-127"/>
                <a:cs typeface="나눔고딕" panose="020D0604000000000000" pitchFamily="50" charset="-127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8" name="Google Shape;205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pPr algn="r"/>
            <a:fld id="{00000000-1234-1234-1234-123412341234}" type="slidenum">
              <a:rPr lang="en-US" altLang="ko-KR" sz="1200" smtClean="0">
                <a:solidFill>
                  <a:schemeClr val="dk1"/>
                </a:solidFill>
                <a:latin typeface="Malgun Gothic"/>
                <a:cs typeface="Malgun Gothic"/>
                <a:sym typeface="Malgun Gothic"/>
              </a:rPr>
              <a:pPr algn="r"/>
              <a:t>‹#›</a:t>
            </a:fld>
            <a:endParaRPr lang="ko-KR" altLang="en-US" sz="1200" dirty="0">
              <a:solidFill>
                <a:schemeClr val="dk1"/>
              </a:solidFill>
              <a:latin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LG스마트체 Regular" panose="020B0600000101010101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66B45-ED15-48F2-8678-0B921523297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987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1"/>
            <a:ext cx="111428" cy="6862527"/>
          </a:xfrm>
          <a:prstGeom prst="rect">
            <a:avLst/>
          </a:prstGeom>
          <a:solidFill>
            <a:srgbClr val="C6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23" dirty="0"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4182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1"/>
            <a:ext cx="111428" cy="68625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23" dirty="0"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3140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75F3-20E2-4523-9C34-91A5E0D70942}" type="datetimeFigureOut">
              <a:rPr lang="ko-KR" altLang="en-US" smtClean="0"/>
              <a:t>2020-09-10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6B090-A5D5-4A30-A3C2-F08135D0F7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1232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50" y="274637"/>
            <a:ext cx="10972799" cy="1143000"/>
          </a:xfrm>
          <a:prstGeom prst="rect">
            <a:avLst/>
          </a:prstGeom>
        </p:spPr>
        <p:txBody>
          <a:bodyPr vert="horz" lIns="91394" tIns="45698" rIns="91394" bIns="45698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50" y="1600209"/>
            <a:ext cx="10972799" cy="4525963"/>
          </a:xfrm>
          <a:prstGeom prst="rect">
            <a:avLst/>
          </a:prstGeom>
        </p:spPr>
        <p:txBody>
          <a:bodyPr vert="horz" lIns="91394" tIns="45698" rIns="91394" bIns="45698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17" y="6356438"/>
            <a:ext cx="2844801" cy="365125"/>
          </a:xfrm>
          <a:prstGeom prst="rect">
            <a:avLst/>
          </a:prstGeom>
        </p:spPr>
        <p:txBody>
          <a:bodyPr vert="horz" lIns="91394" tIns="45698" rIns="91394" bIns="45698" rtlCol="0" anchor="ctr"/>
          <a:lstStyle>
            <a:lvl1pPr algn="l">
              <a:defRPr sz="1477">
                <a:solidFill>
                  <a:schemeClr val="tx1">
                    <a:tint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 defTabSz="1124888"/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617" y="6356438"/>
            <a:ext cx="3860800" cy="365125"/>
          </a:xfrm>
          <a:prstGeom prst="rect">
            <a:avLst/>
          </a:prstGeom>
        </p:spPr>
        <p:txBody>
          <a:bodyPr vert="horz" lIns="91394" tIns="45698" rIns="91394" bIns="45698" rtlCol="0" anchor="ctr"/>
          <a:lstStyle>
            <a:lvl1pPr algn="ctr">
              <a:defRPr sz="1477">
                <a:solidFill>
                  <a:schemeClr val="tx1">
                    <a:tint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 defTabSz="1124888"/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7" y="6356438"/>
            <a:ext cx="2844801" cy="365125"/>
          </a:xfrm>
          <a:prstGeom prst="rect">
            <a:avLst/>
          </a:prstGeom>
        </p:spPr>
        <p:txBody>
          <a:bodyPr vert="horz" lIns="91394" tIns="45698" rIns="91394" bIns="45698" rtlCol="0" anchor="ctr"/>
          <a:lstStyle>
            <a:lvl1pPr algn="r">
              <a:defRPr sz="1477">
                <a:solidFill>
                  <a:schemeClr val="tx1">
                    <a:tint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 defTabSz="1124888"/>
            <a:fld id="{76A66B45-ED15-48F2-8678-0B921523297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1124888"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957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714" r:id="rId4"/>
  </p:sldLayoutIdLst>
  <p:hf hdr="0" ftr="0" dt="0"/>
  <p:txStyles>
    <p:titleStyle>
      <a:lvl1pPr algn="ctr" defTabSz="1124888" rtl="0" eaLnBrk="1" latinLnBrk="1" hangingPunct="1">
        <a:spcBef>
          <a:spcPct val="0"/>
        </a:spcBef>
        <a:buNone/>
        <a:defRPr sz="5292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j-cs"/>
        </a:defRPr>
      </a:lvl1pPr>
    </p:titleStyle>
    <p:bodyStyle>
      <a:lvl1pPr marL="421832" indent="-421832" algn="l" defTabSz="1124888" rtl="0" eaLnBrk="1" latinLnBrk="1" hangingPunct="1">
        <a:spcBef>
          <a:spcPct val="20000"/>
        </a:spcBef>
        <a:buFont typeface="Arial" panose="020B0604020202020204" pitchFamily="34" charset="0"/>
        <a:buChar char="•"/>
        <a:defRPr sz="3939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1pPr>
      <a:lvl2pPr marL="913971" indent="-351529" algn="l" defTabSz="1124888" rtl="0" eaLnBrk="1" latinLnBrk="1" hangingPunct="1">
        <a:spcBef>
          <a:spcPct val="20000"/>
        </a:spcBef>
        <a:buFont typeface="Arial" panose="020B0604020202020204" pitchFamily="34" charset="0"/>
        <a:buChar char="–"/>
        <a:defRPr sz="3446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2pPr>
      <a:lvl3pPr marL="1406111" indent="-281222" algn="l" defTabSz="1124888" rtl="0" eaLnBrk="1" latinLnBrk="1" hangingPunct="1">
        <a:spcBef>
          <a:spcPct val="20000"/>
        </a:spcBef>
        <a:buFont typeface="Arial" panose="020B0604020202020204" pitchFamily="34" charset="0"/>
        <a:buChar char="•"/>
        <a:defRPr sz="2831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3pPr>
      <a:lvl4pPr marL="1968554" indent="-281222" algn="l" defTabSz="1124888" rtl="0" eaLnBrk="1" latinLnBrk="1" hangingPunct="1">
        <a:spcBef>
          <a:spcPct val="20000"/>
        </a:spcBef>
        <a:buFont typeface="Arial" panose="020B0604020202020204" pitchFamily="34" charset="0"/>
        <a:buChar char="–"/>
        <a:defRPr sz="2462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4pPr>
      <a:lvl5pPr marL="2530996" indent="-281222" algn="l" defTabSz="1124888" rtl="0" eaLnBrk="1" latinLnBrk="1" hangingPunct="1">
        <a:spcBef>
          <a:spcPct val="20000"/>
        </a:spcBef>
        <a:buFont typeface="Arial" panose="020B0604020202020204" pitchFamily="34" charset="0"/>
        <a:buChar char="»"/>
        <a:defRPr sz="2462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5pPr>
      <a:lvl6pPr marL="3093439" indent="-281222" algn="l" defTabSz="1124888" rtl="0" eaLnBrk="1" latinLnBrk="1" hangingPunct="1">
        <a:spcBef>
          <a:spcPct val="20000"/>
        </a:spcBef>
        <a:buFont typeface="Arial" panose="020B0604020202020204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6pPr>
      <a:lvl7pPr marL="3655883" indent="-281222" algn="l" defTabSz="1124888" rtl="0" eaLnBrk="1" latinLnBrk="1" hangingPunct="1">
        <a:spcBef>
          <a:spcPct val="20000"/>
        </a:spcBef>
        <a:buFont typeface="Arial" panose="020B0604020202020204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7pPr>
      <a:lvl8pPr marL="4218328" indent="-281222" algn="l" defTabSz="1124888" rtl="0" eaLnBrk="1" latinLnBrk="1" hangingPunct="1">
        <a:spcBef>
          <a:spcPct val="20000"/>
        </a:spcBef>
        <a:buFont typeface="Arial" panose="020B0604020202020204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8pPr>
      <a:lvl9pPr marL="4780769" indent="-281222" algn="l" defTabSz="1124888" rtl="0" eaLnBrk="1" latinLnBrk="1" hangingPunct="1">
        <a:spcBef>
          <a:spcPct val="20000"/>
        </a:spcBef>
        <a:buFont typeface="Arial" panose="020B0604020202020204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124888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444" algn="l" defTabSz="1124888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4888" algn="l" defTabSz="1124888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7331" algn="l" defTabSz="1124888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49774" algn="l" defTabSz="1124888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2218" algn="l" defTabSz="1124888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4664" algn="l" defTabSz="1124888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7104" algn="l" defTabSz="1124888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499549" algn="l" defTabSz="1124888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9.sv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18.png"/><Relationship Id="rId5" Type="http://schemas.openxmlformats.org/officeDocument/2006/relationships/image" Target="../media/image8.png"/><Relationship Id="rId10" Type="http://schemas.openxmlformats.org/officeDocument/2006/relationships/image" Target="../media/image17.svg"/><Relationship Id="rId4" Type="http://schemas.openxmlformats.org/officeDocument/2006/relationships/image" Target="../media/image7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7.sv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16.png"/><Relationship Id="rId5" Type="http://schemas.openxmlformats.org/officeDocument/2006/relationships/image" Target="../media/image8.png"/><Relationship Id="rId10" Type="http://schemas.openxmlformats.org/officeDocument/2006/relationships/image" Target="../media/image19.svg"/><Relationship Id="rId4" Type="http://schemas.openxmlformats.org/officeDocument/2006/relationships/image" Target="../media/image7.sv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7.svg"/><Relationship Id="rId4" Type="http://schemas.openxmlformats.org/officeDocument/2006/relationships/image" Target="../media/image7.sv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9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18.png"/><Relationship Id="rId5" Type="http://schemas.openxmlformats.org/officeDocument/2006/relationships/image" Target="../media/image8.png"/><Relationship Id="rId10" Type="http://schemas.openxmlformats.org/officeDocument/2006/relationships/image" Target="../media/image17.svg"/><Relationship Id="rId4" Type="http://schemas.openxmlformats.org/officeDocument/2006/relationships/image" Target="../media/image7.sv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9.svg"/><Relationship Id="rId2" Type="http://schemas.openxmlformats.org/officeDocument/2006/relationships/image" Target="../media/image30.png"/><Relationship Id="rId16" Type="http://schemas.openxmlformats.org/officeDocument/2006/relationships/image" Target="../media/image3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18.png"/><Relationship Id="rId5" Type="http://schemas.openxmlformats.org/officeDocument/2006/relationships/image" Target="../media/image8.png"/><Relationship Id="rId15" Type="http://schemas.openxmlformats.org/officeDocument/2006/relationships/image" Target="../media/image31.png"/><Relationship Id="rId10" Type="http://schemas.openxmlformats.org/officeDocument/2006/relationships/image" Target="../media/image17.svg"/><Relationship Id="rId4" Type="http://schemas.openxmlformats.org/officeDocument/2006/relationships/image" Target="../media/image7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Relationship Id="rId9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39.svg"/><Relationship Id="rId4" Type="http://schemas.openxmlformats.org/officeDocument/2006/relationships/image" Target="../media/image7.svg"/><Relationship Id="rId9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39.svg"/><Relationship Id="rId4" Type="http://schemas.openxmlformats.org/officeDocument/2006/relationships/image" Target="../media/image7.svg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7747" y="3968454"/>
            <a:ext cx="43877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400" dirty="0">
                <a:solidFill>
                  <a:schemeClr val="bg1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UX </a:t>
            </a:r>
            <a:r>
              <a:rPr lang="ko-KR" altLang="en-US" sz="4400" dirty="0">
                <a:solidFill>
                  <a:schemeClr val="bg1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개발 주요 내역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71505" y="2779411"/>
            <a:ext cx="646491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6600" dirty="0">
                <a:solidFill>
                  <a:schemeClr val="bg1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LG U+ CRM PRO</a:t>
            </a:r>
            <a:endParaRPr lang="ko-KR" altLang="en-US" sz="6600" dirty="0">
              <a:solidFill>
                <a:schemeClr val="bg1"/>
              </a:solidFill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968" y="1109623"/>
            <a:ext cx="1829293" cy="155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922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3704058-F1C1-43CB-915F-A8926641712F}"/>
              </a:ext>
            </a:extLst>
          </p:cNvPr>
          <p:cNvSpPr txBox="1"/>
          <p:nvPr/>
        </p:nvSpPr>
        <p:spPr>
          <a:xfrm>
            <a:off x="3502065" y="2644170"/>
            <a:ext cx="5244771" cy="1846659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ko-KR" sz="4800" b="1" dirty="0">
                <a:solidFill>
                  <a:srgbClr val="E6087F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U+ </a:t>
            </a:r>
            <a:r>
              <a:rPr lang="en-US" altLang="ko-KR" sz="4800" b="1" dirty="0">
                <a:latin typeface="LG Smart UI Bold" panose="020B0800000101010101" pitchFamily="50" charset="-127"/>
                <a:ea typeface="LG Smart UI Bold" panose="020B0800000101010101" pitchFamily="50" charset="-127"/>
              </a:rPr>
              <a:t>CRM Pro +</a:t>
            </a:r>
          </a:p>
          <a:p>
            <a:pPr algn="ctr"/>
            <a:r>
              <a:rPr lang="en-US" altLang="ko-KR" sz="6600" b="1" dirty="0">
                <a:latin typeface="LG Smart UI Bold" panose="020B0800000101010101" pitchFamily="50" charset="-127"/>
                <a:ea typeface="LG Smart UI Bold" panose="020B0800000101010101" pitchFamily="50" charset="-127"/>
              </a:rPr>
              <a:t>Client</a:t>
            </a:r>
            <a:r>
              <a:rPr lang="ko-KR" altLang="en-US" sz="6600" b="1" dirty="0">
                <a:latin typeface="LG Smart UI Bold" panose="020B0800000101010101" pitchFamily="50" charset="-127"/>
                <a:ea typeface="LG Smart UI Bold" panose="020B0800000101010101" pitchFamily="50" charset="-127"/>
              </a:rPr>
              <a:t> </a:t>
            </a:r>
            <a:r>
              <a:rPr lang="en-US" altLang="ko-KR" sz="6600" b="1" dirty="0">
                <a:solidFill>
                  <a:srgbClr val="E6097F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UX</a:t>
            </a:r>
            <a:endParaRPr lang="ko-KR" altLang="en-US" sz="6600" dirty="0"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183A7BF-AB79-47BE-B521-72C2A2E5A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043" y="1260751"/>
            <a:ext cx="2609022" cy="453969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B768710-F536-40F8-8A9F-41732332DA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8" t="3382" r="58858" b="7928"/>
          <a:stretch/>
        </p:blipFill>
        <p:spPr>
          <a:xfrm>
            <a:off x="8746836" y="1269603"/>
            <a:ext cx="2636654" cy="4535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6678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0133FA0-4783-49B9-8461-FB5B138D4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0047" y="710985"/>
            <a:ext cx="6832793" cy="5098687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38E23A4E-5E6B-4A09-AE27-EC9FCEC91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55" y="869084"/>
            <a:ext cx="2609022" cy="45396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430E8C-7C27-4213-B693-294C1607ECCB}"/>
              </a:ext>
            </a:extLst>
          </p:cNvPr>
          <p:cNvSpPr txBox="1"/>
          <p:nvPr/>
        </p:nvSpPr>
        <p:spPr>
          <a:xfrm>
            <a:off x="630055" y="138546"/>
            <a:ext cx="1380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chemeClr val="tx1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AS-IS</a:t>
            </a:r>
            <a:endParaRPr lang="ko-KR" altLang="en-US" sz="3600" dirty="0">
              <a:solidFill>
                <a:schemeClr val="tx1"/>
              </a:solidFill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3449782" y="64655"/>
            <a:ext cx="6218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로그인 및 최초 접속 처리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2E70AC-958D-41E7-9522-6AD6D0C84828}"/>
              </a:ext>
            </a:extLst>
          </p:cNvPr>
          <p:cNvSpPr txBox="1"/>
          <p:nvPr/>
        </p:nvSpPr>
        <p:spPr>
          <a:xfrm>
            <a:off x="630055" y="5548063"/>
            <a:ext cx="2609022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처음 사용자는 내선번호라는 개념에 대한 어려움 있음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8964DE-3980-4EB4-AC93-754779BCFB32}"/>
              </a:ext>
            </a:extLst>
          </p:cNvPr>
          <p:cNvSpPr txBox="1"/>
          <p:nvPr/>
        </p:nvSpPr>
        <p:spPr>
          <a:xfrm>
            <a:off x="630055" y="6196234"/>
            <a:ext cx="2609022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업무 인수인계자가 없는 경우 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algn="ctr"/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비밀번호를 찾는 방법을 알기 어려움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3E7BF5-C8A3-4785-B2C6-40E9708BF05C}"/>
              </a:ext>
            </a:extLst>
          </p:cNvPr>
          <p:cNvSpPr txBox="1"/>
          <p:nvPr/>
        </p:nvSpPr>
        <p:spPr>
          <a:xfrm>
            <a:off x="3539449" y="5548063"/>
            <a:ext cx="3383145" cy="95410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0000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이라는 초기 비밀번호는 보안이슈가 있어서 초기 비밀번호를 단말기에 문자를 보내는 방식으로 변경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기타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법적 요건 </a:t>
            </a:r>
            <a:r>
              <a:rPr lang="ko-KR" altLang="en-US" dirty="0" err="1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미준수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건 해결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38BED2DE-5B84-4EB8-9876-DB279D673B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8013" y="4246865"/>
            <a:ext cx="3923932" cy="2210979"/>
          </a:xfrm>
          <a:prstGeom prst="rect">
            <a:avLst/>
          </a:prstGeom>
        </p:spPr>
      </p:pic>
      <p:pic>
        <p:nvPicPr>
          <p:cNvPr id="12" name="그래픽 3" descr="배지 1">
            <a:extLst>
              <a:ext uri="{FF2B5EF4-FFF2-40B4-BE49-F238E27FC236}">
                <a16:creationId xmlns:a16="http://schemas.microsoft.com/office/drawing/2014/main" id="{2F36BACE-B110-45B4-A8AF-3E245B4CB6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20308" y="2826175"/>
            <a:ext cx="312758" cy="312758"/>
          </a:xfrm>
          <a:prstGeom prst="rect">
            <a:avLst/>
          </a:prstGeom>
        </p:spPr>
      </p:pic>
      <p:pic>
        <p:nvPicPr>
          <p:cNvPr id="14" name="그래픽 7" descr="배지">
            <a:extLst>
              <a:ext uri="{FF2B5EF4-FFF2-40B4-BE49-F238E27FC236}">
                <a16:creationId xmlns:a16="http://schemas.microsoft.com/office/drawing/2014/main" id="{16EF8C59-A51B-40CC-B58E-2A114C9BE2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9085" y="6106930"/>
            <a:ext cx="312758" cy="312758"/>
          </a:xfrm>
          <a:prstGeom prst="rect">
            <a:avLst/>
          </a:prstGeom>
        </p:spPr>
      </p:pic>
      <p:pic>
        <p:nvPicPr>
          <p:cNvPr id="16" name="그래픽 13" descr="배지 3">
            <a:extLst>
              <a:ext uri="{FF2B5EF4-FFF2-40B4-BE49-F238E27FC236}">
                <a16:creationId xmlns:a16="http://schemas.microsoft.com/office/drawing/2014/main" id="{2BE910B5-EE79-4450-85A5-06A15B477A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83685" y="869084"/>
            <a:ext cx="312758" cy="312758"/>
          </a:xfrm>
          <a:prstGeom prst="rect">
            <a:avLst/>
          </a:prstGeom>
        </p:spPr>
      </p:pic>
      <p:pic>
        <p:nvPicPr>
          <p:cNvPr id="17" name="그래픽 3" descr="배지 1">
            <a:extLst>
              <a:ext uri="{FF2B5EF4-FFF2-40B4-BE49-F238E27FC236}">
                <a16:creationId xmlns:a16="http://schemas.microsoft.com/office/drawing/2014/main" id="{1AF55BA5-FEEE-48A5-9F4F-E56056B872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9085" y="5423112"/>
            <a:ext cx="312758" cy="312758"/>
          </a:xfrm>
          <a:prstGeom prst="rect">
            <a:avLst/>
          </a:prstGeom>
        </p:spPr>
      </p:pic>
      <p:pic>
        <p:nvPicPr>
          <p:cNvPr id="18" name="그래픽 7" descr="배지">
            <a:extLst>
              <a:ext uri="{FF2B5EF4-FFF2-40B4-BE49-F238E27FC236}">
                <a16:creationId xmlns:a16="http://schemas.microsoft.com/office/drawing/2014/main" id="{7AD34854-4C9E-47E3-9AD8-1860BE9B98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20308" y="3961099"/>
            <a:ext cx="312758" cy="312758"/>
          </a:xfrm>
          <a:prstGeom prst="rect">
            <a:avLst/>
          </a:prstGeom>
        </p:spPr>
      </p:pic>
      <p:pic>
        <p:nvPicPr>
          <p:cNvPr id="19" name="그래픽 13" descr="배지 3">
            <a:extLst>
              <a:ext uri="{FF2B5EF4-FFF2-40B4-BE49-F238E27FC236}">
                <a16:creationId xmlns:a16="http://schemas.microsoft.com/office/drawing/2014/main" id="{F95E2F89-2EBB-4269-B77F-17633F0AA5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84385" y="5533391"/>
            <a:ext cx="312758" cy="312758"/>
          </a:xfrm>
          <a:prstGeom prst="rect">
            <a:avLst/>
          </a:prstGeom>
        </p:spPr>
      </p:pic>
      <p:pic>
        <p:nvPicPr>
          <p:cNvPr id="21" name="그래픽 36" descr="배지 체크 표시">
            <a:extLst>
              <a:ext uri="{FF2B5EF4-FFF2-40B4-BE49-F238E27FC236}">
                <a16:creationId xmlns:a16="http://schemas.microsoft.com/office/drawing/2014/main" id="{09E24977-1317-4059-B105-3D361F0DB2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531458" y="4360827"/>
            <a:ext cx="312758" cy="312758"/>
          </a:xfrm>
          <a:prstGeom prst="rect">
            <a:avLst/>
          </a:prstGeom>
        </p:spPr>
      </p:pic>
      <p:pic>
        <p:nvPicPr>
          <p:cNvPr id="22" name="그래픽 36" descr="배지 체크 표시">
            <a:extLst>
              <a:ext uri="{FF2B5EF4-FFF2-40B4-BE49-F238E27FC236}">
                <a16:creationId xmlns:a16="http://schemas.microsoft.com/office/drawing/2014/main" id="{8B082789-5512-41F5-BE1D-02AFFE0D52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50534" y="6185034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232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2430E8C-7C27-4213-B693-294C1607ECCB}"/>
              </a:ext>
            </a:extLst>
          </p:cNvPr>
          <p:cNvSpPr txBox="1"/>
          <p:nvPr/>
        </p:nvSpPr>
        <p:spPr>
          <a:xfrm>
            <a:off x="630055" y="138546"/>
            <a:ext cx="1380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chemeClr val="tx1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AS-IS</a:t>
            </a:r>
            <a:endParaRPr lang="ko-KR" altLang="en-US" sz="3600" dirty="0">
              <a:solidFill>
                <a:schemeClr val="tx1"/>
              </a:solidFill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8AE1665-1101-40F0-A208-D012B847F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55" y="871104"/>
            <a:ext cx="7936883" cy="44914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73865E-FFA6-42A3-B2BC-60D981D932C5}"/>
              </a:ext>
            </a:extLst>
          </p:cNvPr>
          <p:cNvSpPr txBox="1"/>
          <p:nvPr/>
        </p:nvSpPr>
        <p:spPr>
          <a:xfrm>
            <a:off x="630055" y="5551589"/>
            <a:ext cx="6866120" cy="73866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전화통화 중에 사용되는 기능과 통화 전 또는 후에 사용하는 기능들이 혼잡스럽게 분할되어 있음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사용자 경험적으로 </a:t>
            </a:r>
            <a:r>
              <a:rPr lang="ko-KR" altLang="en-US" dirty="0" err="1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멀티테스킹이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요구되는 상황에서 좁은 시야에 모든 기능을 집적할 필요가 있음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사용자가 숙달되면 문제가 해결되지만 처음 접하는 경우 직관적이지 않음</a:t>
            </a:r>
          </a:p>
        </p:txBody>
      </p:sp>
      <p:pic>
        <p:nvPicPr>
          <p:cNvPr id="13" name="그래픽 3" descr="배지 1">
            <a:extLst>
              <a:ext uri="{FF2B5EF4-FFF2-40B4-BE49-F238E27FC236}">
                <a16:creationId xmlns:a16="http://schemas.microsoft.com/office/drawing/2014/main" id="{4CA9E8A1-B381-4A24-A521-7157979CFE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42301" y="2171700"/>
            <a:ext cx="312758" cy="312758"/>
          </a:xfrm>
          <a:prstGeom prst="rect">
            <a:avLst/>
          </a:prstGeom>
        </p:spPr>
      </p:pic>
      <p:pic>
        <p:nvPicPr>
          <p:cNvPr id="34" name="그래픽 3" descr="배지 1">
            <a:extLst>
              <a:ext uri="{FF2B5EF4-FFF2-40B4-BE49-F238E27FC236}">
                <a16:creationId xmlns:a16="http://schemas.microsoft.com/office/drawing/2014/main" id="{360B15BA-801E-49F7-A47E-59048449FC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32926" y="3429000"/>
            <a:ext cx="312758" cy="312758"/>
          </a:xfrm>
          <a:prstGeom prst="rect">
            <a:avLst/>
          </a:prstGeom>
        </p:spPr>
      </p:pic>
      <p:pic>
        <p:nvPicPr>
          <p:cNvPr id="35" name="그래픽 3" descr="배지 1">
            <a:extLst>
              <a:ext uri="{FF2B5EF4-FFF2-40B4-BE49-F238E27FC236}">
                <a16:creationId xmlns:a16="http://schemas.microsoft.com/office/drawing/2014/main" id="{54A59E86-89BC-4505-B75B-5491AF25D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676" y="5458327"/>
            <a:ext cx="312758" cy="312758"/>
          </a:xfrm>
          <a:prstGeom prst="rect">
            <a:avLst/>
          </a:prstGeom>
        </p:spPr>
      </p:pic>
      <p:pic>
        <p:nvPicPr>
          <p:cNvPr id="36" name="그래픽 7" descr="배지">
            <a:extLst>
              <a:ext uri="{FF2B5EF4-FFF2-40B4-BE49-F238E27FC236}">
                <a16:creationId xmlns:a16="http://schemas.microsoft.com/office/drawing/2014/main" id="{09759F64-60C2-4DD5-87EC-DB856F978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48297" y="4581525"/>
            <a:ext cx="312758" cy="312758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EAEECC8-B410-4917-87D9-0F3142A83713}"/>
              </a:ext>
            </a:extLst>
          </p:cNvPr>
          <p:cNvSpPr txBox="1"/>
          <p:nvPr/>
        </p:nvSpPr>
        <p:spPr>
          <a:xfrm>
            <a:off x="8160466" y="5551589"/>
            <a:ext cx="3401479" cy="116955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해당 화면의 사용 용도는 시간대별 누적의 통화내역을 보는 것임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페이지를 넘겨야만 연결되는 구조를 스크롤 구조로 바꾸고 일자 별로 한번에 묶어 볼 필요가 있음</a:t>
            </a:r>
          </a:p>
        </p:txBody>
      </p:sp>
      <p:pic>
        <p:nvPicPr>
          <p:cNvPr id="38" name="그래픽 7" descr="배지">
            <a:extLst>
              <a:ext uri="{FF2B5EF4-FFF2-40B4-BE49-F238E27FC236}">
                <a16:creationId xmlns:a16="http://schemas.microsoft.com/office/drawing/2014/main" id="{58E4FB91-5393-4E36-86BC-A0CA371213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04087" y="5397381"/>
            <a:ext cx="312758" cy="312758"/>
          </a:xfrm>
          <a:prstGeom prst="rect">
            <a:avLst/>
          </a:prstGeom>
        </p:spPr>
      </p:pic>
      <p:pic>
        <p:nvPicPr>
          <p:cNvPr id="39" name="그래픽 7" descr="배지">
            <a:extLst>
              <a:ext uri="{FF2B5EF4-FFF2-40B4-BE49-F238E27FC236}">
                <a16:creationId xmlns:a16="http://schemas.microsoft.com/office/drawing/2014/main" id="{FAE0ED27-FE4D-498D-8868-83C569A0F4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68437" y="1746885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504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54441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네비게이션 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UX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강화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7B8A9EA-F5EE-40D5-9E18-07439F212D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2437" y="847103"/>
            <a:ext cx="8554197" cy="53463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3A989A-8323-4D4F-A7B5-F4ED1CA54BBF}"/>
              </a:ext>
            </a:extLst>
          </p:cNvPr>
          <p:cNvSpPr txBox="1"/>
          <p:nvPr/>
        </p:nvSpPr>
        <p:spPr>
          <a:xfrm>
            <a:off x="9047698" y="847103"/>
            <a:ext cx="2931865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문자 메시지 미확인 노출</a:t>
            </a:r>
          </a:p>
        </p:txBody>
      </p:sp>
      <p:pic>
        <p:nvPicPr>
          <p:cNvPr id="10" name="그래픽 3" descr="배지 1">
            <a:extLst>
              <a:ext uri="{FF2B5EF4-FFF2-40B4-BE49-F238E27FC236}">
                <a16:creationId xmlns:a16="http://schemas.microsoft.com/office/drawing/2014/main" id="{BA38146E-A644-4823-B668-1D7D63C2B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7903" y="2077238"/>
            <a:ext cx="312758" cy="31275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6BD1CCC-196F-4435-BE8E-1DB0E55AFB01}"/>
              </a:ext>
            </a:extLst>
          </p:cNvPr>
          <p:cNvSpPr txBox="1"/>
          <p:nvPr/>
        </p:nvSpPr>
        <p:spPr>
          <a:xfrm>
            <a:off x="9047698" y="1408504"/>
            <a:ext cx="2931865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녹취 기능 독립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아이콘에 온마우스 시 </a:t>
            </a:r>
            <a:r>
              <a:rPr lang="ko-KR" altLang="en-US" dirty="0" err="1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메뉴명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출력</a:t>
            </a:r>
          </a:p>
        </p:txBody>
      </p:sp>
      <p:pic>
        <p:nvPicPr>
          <p:cNvPr id="14" name="그래픽 7" descr="배지">
            <a:extLst>
              <a:ext uri="{FF2B5EF4-FFF2-40B4-BE49-F238E27FC236}">
                <a16:creationId xmlns:a16="http://schemas.microsoft.com/office/drawing/2014/main" id="{0880E612-A3F8-4B26-9295-B92CF17920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752" y="3620131"/>
            <a:ext cx="312758" cy="312758"/>
          </a:xfrm>
          <a:prstGeom prst="rect">
            <a:avLst/>
          </a:prstGeom>
        </p:spPr>
      </p:pic>
      <p:pic>
        <p:nvPicPr>
          <p:cNvPr id="15" name="그래픽 3" descr="배지 1">
            <a:extLst>
              <a:ext uri="{FF2B5EF4-FFF2-40B4-BE49-F238E27FC236}">
                <a16:creationId xmlns:a16="http://schemas.microsoft.com/office/drawing/2014/main" id="{FC7B4878-55C2-4A8C-92DD-6C9E59DE45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91319" y="690724"/>
            <a:ext cx="312758" cy="312758"/>
          </a:xfrm>
          <a:prstGeom prst="rect">
            <a:avLst/>
          </a:prstGeom>
        </p:spPr>
      </p:pic>
      <p:pic>
        <p:nvPicPr>
          <p:cNvPr id="16" name="그래픽 7" descr="배지">
            <a:extLst>
              <a:ext uri="{FF2B5EF4-FFF2-40B4-BE49-F238E27FC236}">
                <a16:creationId xmlns:a16="http://schemas.microsoft.com/office/drawing/2014/main" id="{5486561B-2F3B-41B8-ACA1-AA15782239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91319" y="1252125"/>
            <a:ext cx="312758" cy="3127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651C523-2926-4702-8FF5-D030348BE3CA}"/>
              </a:ext>
            </a:extLst>
          </p:cNvPr>
          <p:cNvSpPr txBox="1"/>
          <p:nvPr/>
        </p:nvSpPr>
        <p:spPr>
          <a:xfrm>
            <a:off x="9047698" y="2184680"/>
            <a:ext cx="2931865" cy="73866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로그아웃을 하는 기능이 없어 트레이에 있는 아이콘을 클릭하던 것을 직관적으로 변경</a:t>
            </a:r>
          </a:p>
        </p:txBody>
      </p:sp>
      <p:pic>
        <p:nvPicPr>
          <p:cNvPr id="20" name="그래픽 13" descr="배지 3">
            <a:extLst>
              <a:ext uri="{FF2B5EF4-FFF2-40B4-BE49-F238E27FC236}">
                <a16:creationId xmlns:a16="http://schemas.microsoft.com/office/drawing/2014/main" id="{D6C6A437-0331-47BD-BAF9-4B81B6ADBA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5206" y="5140947"/>
            <a:ext cx="312758" cy="312758"/>
          </a:xfrm>
          <a:prstGeom prst="rect">
            <a:avLst/>
          </a:prstGeom>
        </p:spPr>
      </p:pic>
      <p:pic>
        <p:nvPicPr>
          <p:cNvPr id="27" name="그래픽 13" descr="배지 3">
            <a:extLst>
              <a:ext uri="{FF2B5EF4-FFF2-40B4-BE49-F238E27FC236}">
                <a16:creationId xmlns:a16="http://schemas.microsoft.com/office/drawing/2014/main" id="{8F993BF6-0B40-4E04-ABA3-D02D48BAB5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91319" y="2028301"/>
            <a:ext cx="312758" cy="312758"/>
          </a:xfrm>
          <a:prstGeom prst="rect">
            <a:avLst/>
          </a:prstGeom>
        </p:spPr>
      </p:pic>
      <p:pic>
        <p:nvPicPr>
          <p:cNvPr id="29" name="그래픽 15" descr="배지 4">
            <a:extLst>
              <a:ext uri="{FF2B5EF4-FFF2-40B4-BE49-F238E27FC236}">
                <a16:creationId xmlns:a16="http://schemas.microsoft.com/office/drawing/2014/main" id="{EBCDE299-D465-4570-9F4C-1398D0979E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88555" y="721377"/>
            <a:ext cx="312758" cy="31275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423B8B8-D6EA-4666-A42F-386FD8DC8530}"/>
              </a:ext>
            </a:extLst>
          </p:cNvPr>
          <p:cNvSpPr txBox="1"/>
          <p:nvPr/>
        </p:nvSpPr>
        <p:spPr>
          <a:xfrm>
            <a:off x="9047698" y="3167082"/>
            <a:ext cx="2931865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근무상태를 변경하여 다른 호가 대신 응답 가능하도록 변경</a:t>
            </a:r>
          </a:p>
        </p:txBody>
      </p:sp>
      <p:pic>
        <p:nvPicPr>
          <p:cNvPr id="31" name="그래픽 15" descr="배지 4">
            <a:extLst>
              <a:ext uri="{FF2B5EF4-FFF2-40B4-BE49-F238E27FC236}">
                <a16:creationId xmlns:a16="http://schemas.microsoft.com/office/drawing/2014/main" id="{5ECBE37F-395A-47E7-B801-12D7E720AE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91319" y="3036573"/>
            <a:ext cx="312758" cy="31275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623C34C-0BC7-4792-A252-8C2B258D1C29}"/>
              </a:ext>
            </a:extLst>
          </p:cNvPr>
          <p:cNvSpPr txBox="1"/>
          <p:nvPr/>
        </p:nvSpPr>
        <p:spPr>
          <a:xfrm>
            <a:off x="9047698" y="3907764"/>
            <a:ext cx="2931865" cy="95410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개인 별 통계 제공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바쁜 근무 시간 대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바쁜 요일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월별 바쁜 일자 등을 확인하여 업무 탄력성을 판단할 수 있도록 함</a:t>
            </a:r>
          </a:p>
        </p:txBody>
      </p:sp>
      <p:pic>
        <p:nvPicPr>
          <p:cNvPr id="34" name="그래픽 33" descr="배지 5">
            <a:extLst>
              <a:ext uri="{FF2B5EF4-FFF2-40B4-BE49-F238E27FC236}">
                <a16:creationId xmlns:a16="http://schemas.microsoft.com/office/drawing/2014/main" id="{B31BB0CF-D089-449C-AAD3-5A8DFC6D7DB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78027" y="688233"/>
            <a:ext cx="312758" cy="312758"/>
          </a:xfrm>
          <a:prstGeom prst="rect">
            <a:avLst/>
          </a:prstGeom>
        </p:spPr>
      </p:pic>
      <p:pic>
        <p:nvPicPr>
          <p:cNvPr id="35" name="그래픽 34" descr="배지 5">
            <a:extLst>
              <a:ext uri="{FF2B5EF4-FFF2-40B4-BE49-F238E27FC236}">
                <a16:creationId xmlns:a16="http://schemas.microsoft.com/office/drawing/2014/main" id="{66CBCF6E-7A4D-4F27-B6F5-6E2F1BD2A1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91319" y="3777255"/>
            <a:ext cx="312758" cy="312758"/>
          </a:xfrm>
          <a:prstGeom prst="rect">
            <a:avLst/>
          </a:prstGeom>
        </p:spPr>
      </p:pic>
      <p:pic>
        <p:nvPicPr>
          <p:cNvPr id="45" name="그래픽 25" descr="배지 6">
            <a:extLst>
              <a:ext uri="{FF2B5EF4-FFF2-40B4-BE49-F238E27FC236}">
                <a16:creationId xmlns:a16="http://schemas.microsoft.com/office/drawing/2014/main" id="{060B8535-1028-4FFB-B2A3-AD95C74CCCA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76298" y="661114"/>
            <a:ext cx="312758" cy="312758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E3D405B1-04E9-4FD3-9310-7E51D5B519EE}"/>
              </a:ext>
            </a:extLst>
          </p:cNvPr>
          <p:cNvSpPr txBox="1"/>
          <p:nvPr/>
        </p:nvSpPr>
        <p:spPr>
          <a:xfrm>
            <a:off x="9047698" y="5254875"/>
            <a:ext cx="2931865" cy="73866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시스템 공지 등 중요 공지에 대한 알림을 미확인 할 시 출력되는 숫자표시</a:t>
            </a:r>
          </a:p>
        </p:txBody>
      </p:sp>
      <p:pic>
        <p:nvPicPr>
          <p:cNvPr id="47" name="그래픽 46" descr="배지 5">
            <a:extLst>
              <a:ext uri="{FF2B5EF4-FFF2-40B4-BE49-F238E27FC236}">
                <a16:creationId xmlns:a16="http://schemas.microsoft.com/office/drawing/2014/main" id="{40990C28-2200-4122-BB4E-7054537222D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91319" y="5124366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80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BAAE372-EDB0-43C3-8666-C35F4C78B5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2437" y="847103"/>
            <a:ext cx="8554197" cy="53463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35397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통화 화면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3A989A-8323-4D4F-A7B5-F4ED1CA54BBF}"/>
              </a:ext>
            </a:extLst>
          </p:cNvPr>
          <p:cNvSpPr txBox="1"/>
          <p:nvPr/>
        </p:nvSpPr>
        <p:spPr>
          <a:xfrm>
            <a:off x="9047698" y="847103"/>
            <a:ext cx="2931865" cy="73866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통화 중 사용하는 기능을 통화중인 사람의 전화번호 이름 등과 함께 연결하여 구성</a:t>
            </a:r>
          </a:p>
        </p:txBody>
      </p:sp>
      <p:pic>
        <p:nvPicPr>
          <p:cNvPr id="10" name="그래픽 3" descr="배지 1">
            <a:extLst>
              <a:ext uri="{FF2B5EF4-FFF2-40B4-BE49-F238E27FC236}">
                <a16:creationId xmlns:a16="http://schemas.microsoft.com/office/drawing/2014/main" id="{BA38146E-A644-4823-B668-1D7D63C2B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1948" y="2771278"/>
            <a:ext cx="312758" cy="31275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6BD1CCC-196F-4435-BE8E-1DB0E55AFB01}"/>
              </a:ext>
            </a:extLst>
          </p:cNvPr>
          <p:cNvSpPr txBox="1"/>
          <p:nvPr/>
        </p:nvSpPr>
        <p:spPr>
          <a:xfrm>
            <a:off x="9047698" y="1838723"/>
            <a:ext cx="2931865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통화 전이나 후에 하는 행위를 위한 기능 모음</a:t>
            </a:r>
          </a:p>
        </p:txBody>
      </p:sp>
      <p:pic>
        <p:nvPicPr>
          <p:cNvPr id="14" name="그래픽 7" descr="배지">
            <a:extLst>
              <a:ext uri="{FF2B5EF4-FFF2-40B4-BE49-F238E27FC236}">
                <a16:creationId xmlns:a16="http://schemas.microsoft.com/office/drawing/2014/main" id="{0880E612-A3F8-4B26-9295-B92CF17920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5569" y="5425956"/>
            <a:ext cx="312758" cy="312758"/>
          </a:xfrm>
          <a:prstGeom prst="rect">
            <a:avLst/>
          </a:prstGeom>
        </p:spPr>
      </p:pic>
      <p:pic>
        <p:nvPicPr>
          <p:cNvPr id="15" name="그래픽 3" descr="배지 1">
            <a:extLst>
              <a:ext uri="{FF2B5EF4-FFF2-40B4-BE49-F238E27FC236}">
                <a16:creationId xmlns:a16="http://schemas.microsoft.com/office/drawing/2014/main" id="{FC7B4878-55C2-4A8C-92DD-6C9E59DE45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91319" y="690724"/>
            <a:ext cx="312758" cy="312758"/>
          </a:xfrm>
          <a:prstGeom prst="rect">
            <a:avLst/>
          </a:prstGeom>
        </p:spPr>
      </p:pic>
      <p:pic>
        <p:nvPicPr>
          <p:cNvPr id="16" name="그래픽 7" descr="배지">
            <a:extLst>
              <a:ext uri="{FF2B5EF4-FFF2-40B4-BE49-F238E27FC236}">
                <a16:creationId xmlns:a16="http://schemas.microsoft.com/office/drawing/2014/main" id="{5486561B-2F3B-41B8-ACA1-AA15782239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91319" y="1682344"/>
            <a:ext cx="312758" cy="3127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651C523-2926-4702-8FF5-D030348BE3CA}"/>
              </a:ext>
            </a:extLst>
          </p:cNvPr>
          <p:cNvSpPr txBox="1"/>
          <p:nvPr/>
        </p:nvSpPr>
        <p:spPr>
          <a:xfrm>
            <a:off x="9047698" y="2614899"/>
            <a:ext cx="2931865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통화예약 후 대기중인 알림을 일람할 수 있음</a:t>
            </a:r>
          </a:p>
        </p:txBody>
      </p:sp>
      <p:pic>
        <p:nvPicPr>
          <p:cNvPr id="20" name="그래픽 13" descr="배지 3">
            <a:extLst>
              <a:ext uri="{FF2B5EF4-FFF2-40B4-BE49-F238E27FC236}">
                <a16:creationId xmlns:a16="http://schemas.microsoft.com/office/drawing/2014/main" id="{D6C6A437-0331-47BD-BAF9-4B81B6ADBA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39597" y="1538387"/>
            <a:ext cx="312758" cy="312758"/>
          </a:xfrm>
          <a:prstGeom prst="rect">
            <a:avLst/>
          </a:prstGeom>
        </p:spPr>
      </p:pic>
      <p:pic>
        <p:nvPicPr>
          <p:cNvPr id="24" name="그래픽 23" descr="배지 5">
            <a:extLst>
              <a:ext uri="{FF2B5EF4-FFF2-40B4-BE49-F238E27FC236}">
                <a16:creationId xmlns:a16="http://schemas.microsoft.com/office/drawing/2014/main" id="{A01BD72D-7D5D-4460-B1E1-FC09BDC17C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73558" y="2048016"/>
            <a:ext cx="312758" cy="312758"/>
          </a:xfrm>
          <a:prstGeom prst="rect">
            <a:avLst/>
          </a:prstGeom>
        </p:spPr>
      </p:pic>
      <p:pic>
        <p:nvPicPr>
          <p:cNvPr id="27" name="그래픽 13" descr="배지 3">
            <a:extLst>
              <a:ext uri="{FF2B5EF4-FFF2-40B4-BE49-F238E27FC236}">
                <a16:creationId xmlns:a16="http://schemas.microsoft.com/office/drawing/2014/main" id="{8F993BF6-0B40-4E04-ABA3-D02D48BAB5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91319" y="2458520"/>
            <a:ext cx="312758" cy="312758"/>
          </a:xfrm>
          <a:prstGeom prst="rect">
            <a:avLst/>
          </a:prstGeom>
        </p:spPr>
      </p:pic>
      <p:pic>
        <p:nvPicPr>
          <p:cNvPr id="29" name="그래픽 15" descr="배지 4">
            <a:extLst>
              <a:ext uri="{FF2B5EF4-FFF2-40B4-BE49-F238E27FC236}">
                <a16:creationId xmlns:a16="http://schemas.microsoft.com/office/drawing/2014/main" id="{EBCDE299-D465-4570-9F4C-1398D0979E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33419" y="1522384"/>
            <a:ext cx="312758" cy="31275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423B8B8-D6EA-4666-A42F-386FD8DC8530}"/>
              </a:ext>
            </a:extLst>
          </p:cNvPr>
          <p:cNvSpPr txBox="1"/>
          <p:nvPr/>
        </p:nvSpPr>
        <p:spPr>
          <a:xfrm>
            <a:off x="9047697" y="3391075"/>
            <a:ext cx="2931865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기간 검색을 추가함</a:t>
            </a:r>
          </a:p>
        </p:txBody>
      </p:sp>
      <p:pic>
        <p:nvPicPr>
          <p:cNvPr id="31" name="그래픽 15" descr="배지 4">
            <a:extLst>
              <a:ext uri="{FF2B5EF4-FFF2-40B4-BE49-F238E27FC236}">
                <a16:creationId xmlns:a16="http://schemas.microsoft.com/office/drawing/2014/main" id="{5ECBE37F-395A-47E7-B801-12D7E720AE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91318" y="3260566"/>
            <a:ext cx="312758" cy="31275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623C34C-0BC7-4792-A252-8C2B258D1C29}"/>
              </a:ext>
            </a:extLst>
          </p:cNvPr>
          <p:cNvSpPr txBox="1"/>
          <p:nvPr/>
        </p:nvSpPr>
        <p:spPr>
          <a:xfrm>
            <a:off x="9047697" y="3962575"/>
            <a:ext cx="2931865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일자별로 묶고 스크롤로 처리하여 페이지 넘김 없이 한번에 열람 가능</a:t>
            </a:r>
          </a:p>
        </p:txBody>
      </p:sp>
      <p:pic>
        <p:nvPicPr>
          <p:cNvPr id="34" name="그래픽 33" descr="배지 5">
            <a:extLst>
              <a:ext uri="{FF2B5EF4-FFF2-40B4-BE49-F238E27FC236}">
                <a16:creationId xmlns:a16="http://schemas.microsoft.com/office/drawing/2014/main" id="{B31BB0CF-D089-449C-AAD3-5A8DFC6D7D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49307" y="2042611"/>
            <a:ext cx="312758" cy="312758"/>
          </a:xfrm>
          <a:prstGeom prst="rect">
            <a:avLst/>
          </a:prstGeom>
        </p:spPr>
      </p:pic>
      <p:pic>
        <p:nvPicPr>
          <p:cNvPr id="35" name="그래픽 34" descr="배지 5">
            <a:extLst>
              <a:ext uri="{FF2B5EF4-FFF2-40B4-BE49-F238E27FC236}">
                <a16:creationId xmlns:a16="http://schemas.microsoft.com/office/drawing/2014/main" id="{66CBCF6E-7A4D-4F27-B6F5-6E2F1BD2A1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91318" y="3832066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837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스크린샷, 실내, 컴퓨터, 모니터이(가) 표시된 사진&#10;&#10;자동 생성된 설명">
            <a:extLst>
              <a:ext uri="{FF2B5EF4-FFF2-40B4-BE49-F238E27FC236}">
                <a16:creationId xmlns:a16="http://schemas.microsoft.com/office/drawing/2014/main" id="{83384D2F-439D-4BED-9814-E4296132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330" y="710986"/>
            <a:ext cx="9595339" cy="61470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8230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통화 목록 개선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(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기간 검색 기능 추가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)</a:t>
            </a:r>
            <a:endParaRPr lang="ko-KR" altLang="en-US" sz="3600" dirty="0">
              <a:solidFill>
                <a:srgbClr val="D8006D"/>
              </a:solidFill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A4B6CA-D638-43CF-A37C-E4898CD61DAD}"/>
              </a:ext>
            </a:extLst>
          </p:cNvPr>
          <p:cNvSpPr txBox="1"/>
          <p:nvPr/>
        </p:nvSpPr>
        <p:spPr>
          <a:xfrm>
            <a:off x="3284898" y="5076825"/>
            <a:ext cx="3012364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기능 실행 시 </a:t>
            </a:r>
            <a:r>
              <a:rPr lang="ko-KR" altLang="en-US" dirty="0" err="1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딤</a:t>
            </a:r>
            <a:r>
              <a:rPr lang="ko-KR" altLang="en-US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처리하여 작업 주목도 높임</a:t>
            </a:r>
          </a:p>
        </p:txBody>
      </p:sp>
    </p:spTree>
    <p:extLst>
      <p:ext uri="{BB962C8B-B14F-4D97-AF65-F5344CB8AC3E}">
        <p14:creationId xmlns:p14="http://schemas.microsoft.com/office/powerpoint/2010/main" val="2371299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4432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통화 예약 알림</a:t>
            </a:r>
          </a:p>
        </p:txBody>
      </p:sp>
      <p:pic>
        <p:nvPicPr>
          <p:cNvPr id="8" name="그림 7" descr="스크린샷, 컴퓨터이(가) 표시된 사진&#10;&#10;자동 생성된 설명">
            <a:extLst>
              <a:ext uri="{FF2B5EF4-FFF2-40B4-BE49-F238E27FC236}">
                <a16:creationId xmlns:a16="http://schemas.microsoft.com/office/drawing/2014/main" id="{695AB07E-C2E2-4421-AA77-E80C4C4D8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522" y="771451"/>
            <a:ext cx="9500955" cy="608654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6B7039-FAB9-490B-B6B9-B865BE4A7751}"/>
              </a:ext>
            </a:extLst>
          </p:cNvPr>
          <p:cNvSpPr txBox="1"/>
          <p:nvPr/>
        </p:nvSpPr>
        <p:spPr>
          <a:xfrm>
            <a:off x="4762083" y="5932660"/>
            <a:ext cx="2515432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‘3</a:t>
            </a:r>
            <a:r>
              <a:rPr lang="ko-KR" altLang="en-US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분 후 알림</a:t>
            </a:r>
            <a:r>
              <a:rPr lang="en-US" altLang="ko-KR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’</a:t>
            </a:r>
            <a:r>
              <a:rPr lang="ko-KR" altLang="en-US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의 리마인드 기능 추가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95A201-139D-49B7-A69C-26052248B9A8}"/>
              </a:ext>
            </a:extLst>
          </p:cNvPr>
          <p:cNvSpPr txBox="1"/>
          <p:nvPr/>
        </p:nvSpPr>
        <p:spPr>
          <a:xfrm>
            <a:off x="8101549" y="1408285"/>
            <a:ext cx="3738026" cy="289310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닫기 기능을 제공하지 않음으로</a:t>
            </a:r>
            <a:r>
              <a:rPr lang="en-US" altLang="ko-KR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ko-KR" altLang="en-US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반드시 해당 액션을 처리해야 창을 닫을 수 있음</a:t>
            </a:r>
            <a:endParaRPr lang="en-US" altLang="ko-KR" dirty="0">
              <a:solidFill>
                <a:srgbClr val="E6097F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프로그램의 종료 또는 </a:t>
            </a:r>
            <a:r>
              <a:rPr lang="en-US" altLang="ko-KR" dirty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PC </a:t>
            </a:r>
            <a:r>
              <a:rPr lang="ko-KR" altLang="en-US" dirty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의 종료 시에만 닫힘</a:t>
            </a:r>
            <a:endParaRPr lang="en-US" altLang="ko-KR" dirty="0">
              <a:solidFill>
                <a:schemeClr val="tx1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solidFill>
                <a:srgbClr val="E6097F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미처리된 예약 알림은 통화목록의 예약항목에서 잔존하여 인지시킴</a:t>
            </a:r>
            <a:endParaRPr lang="en-US" altLang="ko-KR" dirty="0">
              <a:solidFill>
                <a:srgbClr val="E6097F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solidFill>
                <a:srgbClr val="E6097F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알림</a:t>
            </a:r>
            <a:r>
              <a:rPr lang="en-US" altLang="ko-KR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ko-KR" altLang="en-US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미처리 시 다른 호로 알리는 기능은 미적용</a:t>
            </a:r>
            <a:endParaRPr lang="en-US" altLang="ko-KR" dirty="0">
              <a:solidFill>
                <a:srgbClr val="E6097F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lvl="6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실사용상 타인에게 업무를 넘기기 위하여 통화목적 및 전달 내용 등 부차적인 정보가 다수 필요하게 되는데 이 경우 알림 기능을 설정하기 보다는 전달받은 호의 근무자가 직접 설정하는 것이 훨씬 효율적이라고 판단하였음</a:t>
            </a:r>
            <a:endParaRPr lang="en-US" altLang="ko-KR" dirty="0">
              <a:solidFill>
                <a:schemeClr val="tx1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pic>
        <p:nvPicPr>
          <p:cNvPr id="13" name="그래픽 3" descr="배지 1">
            <a:extLst>
              <a:ext uri="{FF2B5EF4-FFF2-40B4-BE49-F238E27FC236}">
                <a16:creationId xmlns:a16="http://schemas.microsoft.com/office/drawing/2014/main" id="{14CCE1C2-993D-40AD-95C9-FEB41FDC1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67830" y="5158718"/>
            <a:ext cx="312758" cy="312758"/>
          </a:xfrm>
          <a:prstGeom prst="rect">
            <a:avLst/>
          </a:prstGeom>
        </p:spPr>
      </p:pic>
      <p:pic>
        <p:nvPicPr>
          <p:cNvPr id="14" name="그래픽 3" descr="배지 1">
            <a:extLst>
              <a:ext uri="{FF2B5EF4-FFF2-40B4-BE49-F238E27FC236}">
                <a16:creationId xmlns:a16="http://schemas.microsoft.com/office/drawing/2014/main" id="{46DDB331-ED9D-4FF1-A51D-6C258DDDF8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67830" y="5790756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003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8000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전화 수신 및 부재중 상황 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UX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처리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 </a:t>
            </a:r>
            <a:endParaRPr lang="ko-KR" altLang="en-US" sz="3600" dirty="0">
              <a:solidFill>
                <a:srgbClr val="D8006D"/>
              </a:solidFill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4F8E9076-9B81-4853-A71B-DBA3622502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26" r="1568" b="9799"/>
          <a:stretch/>
        </p:blipFill>
        <p:spPr>
          <a:xfrm>
            <a:off x="134888" y="656555"/>
            <a:ext cx="12041282" cy="5746265"/>
          </a:xfrm>
          <a:prstGeom prst="rect">
            <a:avLst/>
          </a:prstGeom>
        </p:spPr>
      </p:pic>
      <p:pic>
        <p:nvPicPr>
          <p:cNvPr id="28" name="그래픽 3" descr="배지 1">
            <a:extLst>
              <a:ext uri="{FF2B5EF4-FFF2-40B4-BE49-F238E27FC236}">
                <a16:creationId xmlns:a16="http://schemas.microsoft.com/office/drawing/2014/main" id="{6315712C-5F63-4C6B-A99C-1378F7826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13982" y="3737166"/>
            <a:ext cx="312758" cy="312758"/>
          </a:xfrm>
          <a:prstGeom prst="rect">
            <a:avLst/>
          </a:prstGeom>
        </p:spPr>
      </p:pic>
      <p:pic>
        <p:nvPicPr>
          <p:cNvPr id="30" name="그래픽 7" descr="배지">
            <a:extLst>
              <a:ext uri="{FF2B5EF4-FFF2-40B4-BE49-F238E27FC236}">
                <a16:creationId xmlns:a16="http://schemas.microsoft.com/office/drawing/2014/main" id="{11A124E5-3D64-48FE-AADA-56D126139E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48297" y="4391025"/>
            <a:ext cx="312758" cy="312758"/>
          </a:xfrm>
          <a:prstGeom prst="rect">
            <a:avLst/>
          </a:prstGeom>
        </p:spPr>
      </p:pic>
      <p:pic>
        <p:nvPicPr>
          <p:cNvPr id="31" name="그래픽 13" descr="배지 3">
            <a:extLst>
              <a:ext uri="{FF2B5EF4-FFF2-40B4-BE49-F238E27FC236}">
                <a16:creationId xmlns:a16="http://schemas.microsoft.com/office/drawing/2014/main" id="{2FCC70B1-B99E-4014-A6C4-974AA296DC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21771" y="4694834"/>
            <a:ext cx="312758" cy="312758"/>
          </a:xfrm>
          <a:prstGeom prst="rect">
            <a:avLst/>
          </a:prstGeom>
        </p:spPr>
      </p:pic>
      <p:pic>
        <p:nvPicPr>
          <p:cNvPr id="32" name="그래픽 15" descr="배지 4">
            <a:extLst>
              <a:ext uri="{FF2B5EF4-FFF2-40B4-BE49-F238E27FC236}">
                <a16:creationId xmlns:a16="http://schemas.microsoft.com/office/drawing/2014/main" id="{16CA610B-1CD1-4F45-8A04-4C1C792110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68798" y="5007592"/>
            <a:ext cx="312758" cy="312758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A37F0B5E-ACE9-4049-870D-A2DFDF271FED}"/>
              </a:ext>
            </a:extLst>
          </p:cNvPr>
          <p:cNvSpPr txBox="1"/>
          <p:nvPr/>
        </p:nvSpPr>
        <p:spPr>
          <a:xfrm>
            <a:off x="600425" y="6033488"/>
            <a:ext cx="2428526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직함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추가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4C74CE4-2CDC-43FD-897D-4CCE40B97BE9}"/>
              </a:ext>
            </a:extLst>
          </p:cNvPr>
          <p:cNvSpPr txBox="1"/>
          <p:nvPr/>
        </p:nvSpPr>
        <p:spPr>
          <a:xfrm>
            <a:off x="3494488" y="6033487"/>
            <a:ext cx="2428526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부서 추가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회사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/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부서 연결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D11015C-8A08-4D5D-94E4-74FF2F0F0FAA}"/>
              </a:ext>
            </a:extLst>
          </p:cNvPr>
          <p:cNvSpPr txBox="1"/>
          <p:nvPr/>
        </p:nvSpPr>
        <p:spPr>
          <a:xfrm>
            <a:off x="6388297" y="6033486"/>
            <a:ext cx="2428526" cy="67710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통화 이력 추가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정보가 없는 경우라도 행동 이력으로 추론 가능한 정보 도출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28D1714-C431-439C-9AB2-1B86034F8122}"/>
              </a:ext>
            </a:extLst>
          </p:cNvPr>
          <p:cNvSpPr txBox="1"/>
          <p:nvPr/>
        </p:nvSpPr>
        <p:spPr>
          <a:xfrm>
            <a:off x="9282106" y="6033486"/>
            <a:ext cx="2428526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부재중 상황 즉시 피드백 요건으로 문자와 통화</a:t>
            </a:r>
          </a:p>
        </p:txBody>
      </p:sp>
    </p:spTree>
    <p:extLst>
      <p:ext uri="{BB962C8B-B14F-4D97-AF65-F5344CB8AC3E}">
        <p14:creationId xmlns:p14="http://schemas.microsoft.com/office/powerpoint/2010/main" val="666855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7619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통화 중 및 종료 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UX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개선 및 처리</a:t>
            </a:r>
          </a:p>
        </p:txBody>
      </p:sp>
      <p:pic>
        <p:nvPicPr>
          <p:cNvPr id="5" name="그림 4" descr="스크린샷이(가) 표시된 사진&#10;&#10;자동 생성된 설명">
            <a:extLst>
              <a:ext uri="{FF2B5EF4-FFF2-40B4-BE49-F238E27FC236}">
                <a16:creationId xmlns:a16="http://schemas.microsoft.com/office/drawing/2014/main" id="{A5EBD637-A9E7-4D8B-9880-DD16A19D08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473" b="11310"/>
          <a:stretch/>
        </p:blipFill>
        <p:spPr>
          <a:xfrm>
            <a:off x="447964" y="710986"/>
            <a:ext cx="9621162" cy="6082359"/>
          </a:xfrm>
          <a:prstGeom prst="rect">
            <a:avLst/>
          </a:prstGeom>
        </p:spPr>
      </p:pic>
      <p:pic>
        <p:nvPicPr>
          <p:cNvPr id="7" name="그래픽 3" descr="배지 1">
            <a:extLst>
              <a:ext uri="{FF2B5EF4-FFF2-40B4-BE49-F238E27FC236}">
                <a16:creationId xmlns:a16="http://schemas.microsoft.com/office/drawing/2014/main" id="{73669FE1-95B7-40CC-936E-20531E27A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42551" y="2552700"/>
            <a:ext cx="312758" cy="312758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8147D1CF-C325-4383-B5A5-25EA5887AFAC}"/>
              </a:ext>
            </a:extLst>
          </p:cNvPr>
          <p:cNvSpPr txBox="1"/>
          <p:nvPr/>
        </p:nvSpPr>
        <p:spPr>
          <a:xfrm>
            <a:off x="6978149" y="2983504"/>
            <a:ext cx="2956425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메모의 가독성 인터페이스 개선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개인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공용을 선택하여 저장</a:t>
            </a:r>
          </a:p>
        </p:txBody>
      </p:sp>
      <p:pic>
        <p:nvPicPr>
          <p:cNvPr id="40" name="그래픽 3" descr="배지 1">
            <a:extLst>
              <a:ext uri="{FF2B5EF4-FFF2-40B4-BE49-F238E27FC236}">
                <a16:creationId xmlns:a16="http://schemas.microsoft.com/office/drawing/2014/main" id="{4917DE3B-9CBA-4D19-BD8F-48EDE35F38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3597" y="2796058"/>
            <a:ext cx="312758" cy="312758"/>
          </a:xfrm>
          <a:prstGeom prst="rect">
            <a:avLst/>
          </a:prstGeom>
        </p:spPr>
      </p:pic>
      <p:pic>
        <p:nvPicPr>
          <p:cNvPr id="41" name="그래픽 7" descr="배지">
            <a:extLst>
              <a:ext uri="{FF2B5EF4-FFF2-40B4-BE49-F238E27FC236}">
                <a16:creationId xmlns:a16="http://schemas.microsoft.com/office/drawing/2014/main" id="{92F2B835-197E-4208-B962-BA69ED9079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04914" y="1268403"/>
            <a:ext cx="312758" cy="312758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05D0407C-F8BA-4714-BA43-A70C925C323E}"/>
              </a:ext>
            </a:extLst>
          </p:cNvPr>
          <p:cNvSpPr txBox="1"/>
          <p:nvPr/>
        </p:nvSpPr>
        <p:spPr>
          <a:xfrm>
            <a:off x="6978149" y="3800493"/>
            <a:ext cx="2956425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통화종료 후 메모창을 일일이 닫지 않아도 자동으로 닫히는 기능 제공</a:t>
            </a:r>
          </a:p>
        </p:txBody>
      </p:sp>
      <p:pic>
        <p:nvPicPr>
          <p:cNvPr id="44" name="그래픽 7" descr="배지">
            <a:extLst>
              <a:ext uri="{FF2B5EF4-FFF2-40B4-BE49-F238E27FC236}">
                <a16:creationId xmlns:a16="http://schemas.microsoft.com/office/drawing/2014/main" id="{55732ED4-4AF5-4BAF-AB7C-73987A209B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43597" y="3644114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13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1515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</a:t>
            </a:r>
            <a:endParaRPr lang="ko-KR" altLang="en-US" sz="3600" dirty="0">
              <a:solidFill>
                <a:srgbClr val="D8006D"/>
              </a:solidFill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pic>
        <p:nvPicPr>
          <p:cNvPr id="5" name="그림 4" descr="스크린샷이(가) 표시된 사진&#10;&#10;자동 생성된 설명">
            <a:extLst>
              <a:ext uri="{FF2B5EF4-FFF2-40B4-BE49-F238E27FC236}">
                <a16:creationId xmlns:a16="http://schemas.microsoft.com/office/drawing/2014/main" id="{11113B77-E152-4475-A8EF-F8C81505D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56" y="710986"/>
            <a:ext cx="9596320" cy="6147642"/>
          </a:xfrm>
          <a:prstGeom prst="rect">
            <a:avLst/>
          </a:prstGeom>
        </p:spPr>
      </p:pic>
      <p:pic>
        <p:nvPicPr>
          <p:cNvPr id="7" name="그래픽 3" descr="배지 1">
            <a:extLst>
              <a:ext uri="{FF2B5EF4-FFF2-40B4-BE49-F238E27FC236}">
                <a16:creationId xmlns:a16="http://schemas.microsoft.com/office/drawing/2014/main" id="{B318D564-899D-4B04-ADD5-B956C8744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1528" y="1200938"/>
            <a:ext cx="312758" cy="312758"/>
          </a:xfrm>
          <a:prstGeom prst="rect">
            <a:avLst/>
          </a:prstGeom>
        </p:spPr>
      </p:pic>
      <p:pic>
        <p:nvPicPr>
          <p:cNvPr id="9" name="그래픽 7" descr="배지">
            <a:extLst>
              <a:ext uri="{FF2B5EF4-FFF2-40B4-BE49-F238E27FC236}">
                <a16:creationId xmlns:a16="http://schemas.microsoft.com/office/drawing/2014/main" id="{2379C25E-4799-4B3C-BEE2-E776262DB1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9164" y="5921989"/>
            <a:ext cx="312758" cy="312758"/>
          </a:xfrm>
          <a:prstGeom prst="rect">
            <a:avLst/>
          </a:prstGeom>
        </p:spPr>
      </p:pic>
      <p:pic>
        <p:nvPicPr>
          <p:cNvPr id="11" name="그래픽 13" descr="배지 3">
            <a:extLst>
              <a:ext uri="{FF2B5EF4-FFF2-40B4-BE49-F238E27FC236}">
                <a16:creationId xmlns:a16="http://schemas.microsoft.com/office/drawing/2014/main" id="{260EF4C2-EF8E-44C5-8A3D-091A9CD457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43901" y="1762125"/>
            <a:ext cx="312758" cy="312758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E3499F37-24DB-4FF5-8C06-F09ADFC7DB69}"/>
              </a:ext>
            </a:extLst>
          </p:cNvPr>
          <p:cNvSpPr txBox="1"/>
          <p:nvPr/>
        </p:nvSpPr>
        <p:spPr>
          <a:xfrm>
            <a:off x="9544050" y="993289"/>
            <a:ext cx="2647950" cy="116955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기존에는 아래의 받는 사람 영역에 조그맣게 표시되던 것을 직관적으로 표시함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복수인 경우에는 최초의 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1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개 번호만을 표시 </a:t>
            </a:r>
          </a:p>
        </p:txBody>
      </p:sp>
      <p:pic>
        <p:nvPicPr>
          <p:cNvPr id="40" name="그래픽 3" descr="배지 1">
            <a:extLst>
              <a:ext uri="{FF2B5EF4-FFF2-40B4-BE49-F238E27FC236}">
                <a16:creationId xmlns:a16="http://schemas.microsoft.com/office/drawing/2014/main" id="{212A4309-CEB3-441A-A320-E1DE6FAD5F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5771" y="904191"/>
            <a:ext cx="312758" cy="312758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C0F8A464-F6AE-474F-90BB-FD8096712C4F}"/>
              </a:ext>
            </a:extLst>
          </p:cNvPr>
          <p:cNvSpPr txBox="1"/>
          <p:nvPr/>
        </p:nvSpPr>
        <p:spPr>
          <a:xfrm>
            <a:off x="9544050" y="2302802"/>
            <a:ext cx="264795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직관적인 버튼으로 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UX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개선</a:t>
            </a:r>
          </a:p>
        </p:txBody>
      </p:sp>
      <p:pic>
        <p:nvPicPr>
          <p:cNvPr id="42" name="그래픽 7" descr="배지">
            <a:extLst>
              <a:ext uri="{FF2B5EF4-FFF2-40B4-BE49-F238E27FC236}">
                <a16:creationId xmlns:a16="http://schemas.microsoft.com/office/drawing/2014/main" id="{8BBDF77B-DFF0-4AA2-A488-A11EF8F0CE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5771" y="2208723"/>
            <a:ext cx="312758" cy="312758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2E3D87CB-5D84-4EC4-ACCF-0E3FBC4B3762}"/>
              </a:ext>
            </a:extLst>
          </p:cNvPr>
          <p:cNvSpPr txBox="1"/>
          <p:nvPr/>
        </p:nvSpPr>
        <p:spPr>
          <a:xfrm>
            <a:off x="9544050" y="2750541"/>
            <a:ext cx="264795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예약된 문자 내역을 일람하는 기능 추가</a:t>
            </a:r>
          </a:p>
        </p:txBody>
      </p:sp>
      <p:pic>
        <p:nvPicPr>
          <p:cNvPr id="47" name="그래픽 13" descr="배지 3">
            <a:extLst>
              <a:ext uri="{FF2B5EF4-FFF2-40B4-BE49-F238E27FC236}">
                <a16:creationId xmlns:a16="http://schemas.microsoft.com/office/drawing/2014/main" id="{AFE24606-2310-4099-93CC-41055667A6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25771" y="2698675"/>
            <a:ext cx="312758" cy="312758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3AFFFD10-8396-4887-AF34-FA6B88D36213}"/>
              </a:ext>
            </a:extLst>
          </p:cNvPr>
          <p:cNvSpPr txBox="1"/>
          <p:nvPr/>
        </p:nvSpPr>
        <p:spPr>
          <a:xfrm>
            <a:off x="9544050" y="3417496"/>
            <a:ext cx="264795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err="1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퀵메뉴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-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문자예약하기 기능 추가</a:t>
            </a:r>
          </a:p>
        </p:txBody>
      </p:sp>
      <p:pic>
        <p:nvPicPr>
          <p:cNvPr id="49" name="그래픽 15" descr="배지 4">
            <a:extLst>
              <a:ext uri="{FF2B5EF4-FFF2-40B4-BE49-F238E27FC236}">
                <a16:creationId xmlns:a16="http://schemas.microsoft.com/office/drawing/2014/main" id="{A404D755-C771-4E3F-951B-424F5A3CFF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73312" y="2632262"/>
            <a:ext cx="312758" cy="312758"/>
          </a:xfrm>
          <a:prstGeom prst="rect">
            <a:avLst/>
          </a:prstGeom>
        </p:spPr>
      </p:pic>
      <p:pic>
        <p:nvPicPr>
          <p:cNvPr id="50" name="그래픽 15" descr="배지 4">
            <a:extLst>
              <a:ext uri="{FF2B5EF4-FFF2-40B4-BE49-F238E27FC236}">
                <a16:creationId xmlns:a16="http://schemas.microsoft.com/office/drawing/2014/main" id="{D3BC9E20-FCCB-489E-8F36-81CDF08BD4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17465" y="3370074"/>
            <a:ext cx="312758" cy="312758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457D4299-5C66-4DAD-BB3D-C49FFCB4F57B}"/>
              </a:ext>
            </a:extLst>
          </p:cNvPr>
          <p:cNvSpPr txBox="1"/>
          <p:nvPr/>
        </p:nvSpPr>
        <p:spPr>
          <a:xfrm>
            <a:off x="9544050" y="3869008"/>
            <a:ext cx="264795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대량문자 발송 기능 추가</a:t>
            </a:r>
          </a:p>
        </p:txBody>
      </p:sp>
      <p:pic>
        <p:nvPicPr>
          <p:cNvPr id="53" name="그래픽 23" descr="배지 5">
            <a:extLst>
              <a:ext uri="{FF2B5EF4-FFF2-40B4-BE49-F238E27FC236}">
                <a16:creationId xmlns:a16="http://schemas.microsoft.com/office/drawing/2014/main" id="{DA8B887B-D8F8-49D2-869D-4CC78DE214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421618" y="3771073"/>
            <a:ext cx="312758" cy="312758"/>
          </a:xfrm>
          <a:prstGeom prst="rect">
            <a:avLst/>
          </a:prstGeom>
        </p:spPr>
      </p:pic>
      <p:pic>
        <p:nvPicPr>
          <p:cNvPr id="54" name="그래픽 23" descr="배지 5">
            <a:extLst>
              <a:ext uri="{FF2B5EF4-FFF2-40B4-BE49-F238E27FC236}">
                <a16:creationId xmlns:a16="http://schemas.microsoft.com/office/drawing/2014/main" id="{1324CF1E-494B-4C3F-A046-47C9726102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03764" y="6145043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37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4432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대량문자 발송</a:t>
            </a: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F5CE4BEF-8F32-4FDC-8E9C-0A5C052E0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90" y="836298"/>
            <a:ext cx="9453371" cy="5903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651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5195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대량문자 발송내역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ED4C225-53BE-4A22-83E0-B87E693E8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61" y="758611"/>
            <a:ext cx="9467850" cy="5917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020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6218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대량문자 발송 예약 내역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5D841778-8F16-4DA1-8198-A92A6399E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965" y="730036"/>
            <a:ext cx="9327642" cy="5832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4D353B-9513-44A5-B00D-83E6455B6F36}"/>
              </a:ext>
            </a:extLst>
          </p:cNvPr>
          <p:cNvSpPr txBox="1"/>
          <p:nvPr/>
        </p:nvSpPr>
        <p:spPr>
          <a:xfrm>
            <a:off x="7756307" y="3338603"/>
            <a:ext cx="4038600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더 많은 페이지들로 연결되는 기능</a:t>
            </a:r>
            <a:endParaRPr lang="en-US" altLang="ko-KR" sz="1800" dirty="0">
              <a:solidFill>
                <a:srgbClr val="E6097F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세부화면들은 생략합니다</a:t>
            </a:r>
            <a:r>
              <a:rPr lang="en-US" altLang="ko-KR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.</a:t>
            </a:r>
            <a:endParaRPr lang="ko-KR" altLang="en-US" sz="1800" dirty="0">
              <a:solidFill>
                <a:srgbClr val="E6097F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7716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스크린샷이(가) 표시된 사진&#10;&#10;자동 생성된 설명">
            <a:extLst>
              <a:ext uri="{FF2B5EF4-FFF2-40B4-BE49-F238E27FC236}">
                <a16:creationId xmlns:a16="http://schemas.microsoft.com/office/drawing/2014/main" id="{B7BB4A96-87A8-43F9-BB10-93EA50785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14" y="462706"/>
            <a:ext cx="9476911" cy="60711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31582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주소록</a:t>
            </a:r>
          </a:p>
        </p:txBody>
      </p:sp>
      <p:pic>
        <p:nvPicPr>
          <p:cNvPr id="2" name="그래픽 3" descr="배지 1">
            <a:extLst>
              <a:ext uri="{FF2B5EF4-FFF2-40B4-BE49-F238E27FC236}">
                <a16:creationId xmlns:a16="http://schemas.microsoft.com/office/drawing/2014/main" id="{773493A7-1161-4787-A852-6CB32B4AB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0139" y="2143172"/>
            <a:ext cx="312758" cy="312758"/>
          </a:xfrm>
          <a:prstGeom prst="rect">
            <a:avLst/>
          </a:prstGeom>
        </p:spPr>
      </p:pic>
      <p:pic>
        <p:nvPicPr>
          <p:cNvPr id="4" name="그래픽 7" descr="배지">
            <a:extLst>
              <a:ext uri="{FF2B5EF4-FFF2-40B4-BE49-F238E27FC236}">
                <a16:creationId xmlns:a16="http://schemas.microsoft.com/office/drawing/2014/main" id="{828D84F6-54CE-4594-8983-3AFBD9D0E0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43059" y="3103165"/>
            <a:ext cx="312758" cy="312758"/>
          </a:xfrm>
          <a:prstGeom prst="rect">
            <a:avLst/>
          </a:prstGeom>
        </p:spPr>
      </p:pic>
      <p:pic>
        <p:nvPicPr>
          <p:cNvPr id="8" name="그래픽 13" descr="배지 3">
            <a:extLst>
              <a:ext uri="{FF2B5EF4-FFF2-40B4-BE49-F238E27FC236}">
                <a16:creationId xmlns:a16="http://schemas.microsoft.com/office/drawing/2014/main" id="{05F9679B-52D2-43AA-9311-6582F50342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81942" y="2028825"/>
            <a:ext cx="312758" cy="312758"/>
          </a:xfrm>
          <a:prstGeom prst="rect">
            <a:avLst/>
          </a:prstGeom>
        </p:spPr>
      </p:pic>
      <p:pic>
        <p:nvPicPr>
          <p:cNvPr id="10" name="그래픽 15" descr="배지 4">
            <a:extLst>
              <a:ext uri="{FF2B5EF4-FFF2-40B4-BE49-F238E27FC236}">
                <a16:creationId xmlns:a16="http://schemas.microsoft.com/office/drawing/2014/main" id="{41BFEC7B-667E-4425-95C9-A082589683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86680" y="4166769"/>
            <a:ext cx="312758" cy="312758"/>
          </a:xfrm>
          <a:prstGeom prst="rect">
            <a:avLst/>
          </a:prstGeom>
        </p:spPr>
      </p:pic>
      <p:pic>
        <p:nvPicPr>
          <p:cNvPr id="12" name="그래픽 23" descr="배지 5">
            <a:extLst>
              <a:ext uri="{FF2B5EF4-FFF2-40B4-BE49-F238E27FC236}">
                <a16:creationId xmlns:a16="http://schemas.microsoft.com/office/drawing/2014/main" id="{1CE64751-950C-46BA-9276-15134B3767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33660" y="5795179"/>
            <a:ext cx="312758" cy="312758"/>
          </a:xfrm>
          <a:prstGeom prst="rect">
            <a:avLst/>
          </a:prstGeom>
        </p:spPr>
      </p:pic>
      <p:pic>
        <p:nvPicPr>
          <p:cNvPr id="14" name="그래픽 25" descr="배지 6">
            <a:extLst>
              <a:ext uri="{FF2B5EF4-FFF2-40B4-BE49-F238E27FC236}">
                <a16:creationId xmlns:a16="http://schemas.microsoft.com/office/drawing/2014/main" id="{9CB46B78-55A2-47C7-8101-D168C544797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40637" y="5638800"/>
            <a:ext cx="312758" cy="3127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13D7C5-DF88-4DDD-B30A-B89A3B9DDCD0}"/>
              </a:ext>
            </a:extLst>
          </p:cNvPr>
          <p:cNvSpPr txBox="1"/>
          <p:nvPr/>
        </p:nvSpPr>
        <p:spPr>
          <a:xfrm>
            <a:off x="9505950" y="993289"/>
            <a:ext cx="264795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생년월일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성별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고객등급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부서 등 신규 항목 추가</a:t>
            </a:r>
          </a:p>
        </p:txBody>
      </p:sp>
      <p:pic>
        <p:nvPicPr>
          <p:cNvPr id="9" name="그래픽 3" descr="배지 1">
            <a:extLst>
              <a:ext uri="{FF2B5EF4-FFF2-40B4-BE49-F238E27FC236}">
                <a16:creationId xmlns:a16="http://schemas.microsoft.com/office/drawing/2014/main" id="{12106DDC-C28F-4DD7-9ACB-59A74F6E8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7671" y="904191"/>
            <a:ext cx="312758" cy="3127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FBFEB9-C3C2-471F-8979-7EEA9CE6DFBC}"/>
              </a:ext>
            </a:extLst>
          </p:cNvPr>
          <p:cNvSpPr txBox="1"/>
          <p:nvPr/>
        </p:nvSpPr>
        <p:spPr>
          <a:xfrm>
            <a:off x="9505950" y="1655102"/>
            <a:ext cx="264795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단축번호 인터페이스 개선</a:t>
            </a:r>
          </a:p>
        </p:txBody>
      </p:sp>
      <p:pic>
        <p:nvPicPr>
          <p:cNvPr id="13" name="그래픽 7" descr="배지">
            <a:extLst>
              <a:ext uri="{FF2B5EF4-FFF2-40B4-BE49-F238E27FC236}">
                <a16:creationId xmlns:a16="http://schemas.microsoft.com/office/drawing/2014/main" id="{388888E4-02EB-4FCD-86D3-0FB3326A9D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87671" y="1561023"/>
            <a:ext cx="312758" cy="31275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A1F9E3-5AE5-4685-86BE-4D5FF06513A1}"/>
              </a:ext>
            </a:extLst>
          </p:cNvPr>
          <p:cNvSpPr txBox="1"/>
          <p:nvPr/>
        </p:nvSpPr>
        <p:spPr>
          <a:xfrm>
            <a:off x="9505950" y="2102841"/>
            <a:ext cx="264795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그룹 별로 묶고 접고 펼 수 있는 기능을 제공</a:t>
            </a:r>
          </a:p>
        </p:txBody>
      </p:sp>
      <p:pic>
        <p:nvPicPr>
          <p:cNvPr id="27" name="그래픽 13" descr="배지 3">
            <a:extLst>
              <a:ext uri="{FF2B5EF4-FFF2-40B4-BE49-F238E27FC236}">
                <a16:creationId xmlns:a16="http://schemas.microsoft.com/office/drawing/2014/main" id="{A0B4EC7D-AC0C-4C18-8E55-5955C97BF4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87671" y="2050975"/>
            <a:ext cx="312758" cy="31275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C14CC0E-9BA0-493E-A130-98B9005FBA18}"/>
              </a:ext>
            </a:extLst>
          </p:cNvPr>
          <p:cNvSpPr txBox="1"/>
          <p:nvPr/>
        </p:nvSpPr>
        <p:spPr>
          <a:xfrm>
            <a:off x="9505950" y="3512746"/>
            <a:ext cx="264795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그룹관리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그룹문자전송 등을 독립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19A6D93-5F84-4CE2-9EA7-D265E52932F8}"/>
              </a:ext>
            </a:extLst>
          </p:cNvPr>
          <p:cNvSpPr txBox="1"/>
          <p:nvPr/>
        </p:nvSpPr>
        <p:spPr>
          <a:xfrm>
            <a:off x="9505950" y="4183333"/>
            <a:ext cx="264795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주소록의 주소를 다중선택하고 문자발송 담기로 발송</a:t>
            </a:r>
          </a:p>
        </p:txBody>
      </p:sp>
      <p:pic>
        <p:nvPicPr>
          <p:cNvPr id="35" name="그래픽 23" descr="배지 5">
            <a:extLst>
              <a:ext uri="{FF2B5EF4-FFF2-40B4-BE49-F238E27FC236}">
                <a16:creationId xmlns:a16="http://schemas.microsoft.com/office/drawing/2014/main" id="{B9AA98EB-501C-47AD-9B7D-8930B3041B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383518" y="3342448"/>
            <a:ext cx="312758" cy="312758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DD02EEE-BA8E-48C5-BC31-81BEBF7C3679}"/>
              </a:ext>
            </a:extLst>
          </p:cNvPr>
          <p:cNvSpPr txBox="1"/>
          <p:nvPr/>
        </p:nvSpPr>
        <p:spPr>
          <a:xfrm>
            <a:off x="9505950" y="4804488"/>
            <a:ext cx="264795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구글연동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주소록 대량 등록 등 관리기능을 독립</a:t>
            </a:r>
          </a:p>
        </p:txBody>
      </p:sp>
      <p:pic>
        <p:nvPicPr>
          <p:cNvPr id="38" name="그래픽 25" descr="배지 6">
            <a:extLst>
              <a:ext uri="{FF2B5EF4-FFF2-40B4-BE49-F238E27FC236}">
                <a16:creationId xmlns:a16="http://schemas.microsoft.com/office/drawing/2014/main" id="{F1299234-5A28-46AC-B964-CF814146BDB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349571" y="3954591"/>
            <a:ext cx="312758" cy="312758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99BB1BD6-C357-47F0-87FB-79C4022F89D7}"/>
              </a:ext>
            </a:extLst>
          </p:cNvPr>
          <p:cNvSpPr txBox="1"/>
          <p:nvPr/>
        </p:nvSpPr>
        <p:spPr>
          <a:xfrm>
            <a:off x="9505950" y="2780481"/>
            <a:ext cx="264795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주소록 등록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/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수정 시 우편번호 찾기 기능 추가</a:t>
            </a:r>
          </a:p>
        </p:txBody>
      </p:sp>
      <p:pic>
        <p:nvPicPr>
          <p:cNvPr id="42" name="그래픽 15" descr="배지 4">
            <a:extLst>
              <a:ext uri="{FF2B5EF4-FFF2-40B4-BE49-F238E27FC236}">
                <a16:creationId xmlns:a16="http://schemas.microsoft.com/office/drawing/2014/main" id="{BA6457A0-3550-4321-8495-4EFA3A5FB9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79365" y="2722374"/>
            <a:ext cx="312758" cy="312758"/>
          </a:xfrm>
          <a:prstGeom prst="rect">
            <a:avLst/>
          </a:prstGeom>
        </p:spPr>
      </p:pic>
      <p:pic>
        <p:nvPicPr>
          <p:cNvPr id="44" name="그래픽 28" descr="배지 7">
            <a:extLst>
              <a:ext uri="{FF2B5EF4-FFF2-40B4-BE49-F238E27FC236}">
                <a16:creationId xmlns:a16="http://schemas.microsoft.com/office/drawing/2014/main" id="{29F2D1BF-AFF3-4E44-8981-9EEB778695C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357716" y="4692247"/>
            <a:ext cx="312758" cy="312758"/>
          </a:xfrm>
          <a:prstGeom prst="rect">
            <a:avLst/>
          </a:prstGeom>
        </p:spPr>
      </p:pic>
      <p:pic>
        <p:nvPicPr>
          <p:cNvPr id="45" name="그래픽 28" descr="배지 7">
            <a:extLst>
              <a:ext uri="{FF2B5EF4-FFF2-40B4-BE49-F238E27FC236}">
                <a16:creationId xmlns:a16="http://schemas.microsoft.com/office/drawing/2014/main" id="{C1A4F48E-BEB8-41D9-9031-C8CC91E238B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44899" y="5655390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011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스크린샷이(가) 표시된 사진&#10;&#10;자동 생성된 설명">
            <a:extLst>
              <a:ext uri="{FF2B5EF4-FFF2-40B4-BE49-F238E27FC236}">
                <a16:creationId xmlns:a16="http://schemas.microsoft.com/office/drawing/2014/main" id="{3BD69A6B-7A54-4BD9-99C8-3E100D832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33" y="523540"/>
            <a:ext cx="9962686" cy="63823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39212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주소록 관리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5FAEED-81BE-484E-A4D8-D71A56E928C4}"/>
              </a:ext>
            </a:extLst>
          </p:cNvPr>
          <p:cNvSpPr txBox="1"/>
          <p:nvPr/>
        </p:nvSpPr>
        <p:spPr>
          <a:xfrm>
            <a:off x="4803557" y="5024528"/>
            <a:ext cx="4038600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주소록 불러오기</a:t>
            </a:r>
            <a:r>
              <a:rPr lang="en-US" altLang="ko-KR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/</a:t>
            </a:r>
            <a:r>
              <a:rPr lang="ko-KR" altLang="en-US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내보내기</a:t>
            </a:r>
            <a:r>
              <a:rPr lang="en-US" altLang="ko-KR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/</a:t>
            </a:r>
            <a:r>
              <a:rPr lang="ko-KR" altLang="en-US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구글주소록 연동 등을 직관적인 화면에 모아서 재구성</a:t>
            </a:r>
          </a:p>
        </p:txBody>
      </p:sp>
    </p:spTree>
    <p:extLst>
      <p:ext uri="{BB962C8B-B14F-4D97-AF65-F5344CB8AC3E}">
        <p14:creationId xmlns:p14="http://schemas.microsoft.com/office/powerpoint/2010/main" val="4129639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스크린샷이(가) 표시된 사진&#10;&#10;자동 생성된 설명">
            <a:extLst>
              <a:ext uri="{FF2B5EF4-FFF2-40B4-BE49-F238E27FC236}">
                <a16:creationId xmlns:a16="http://schemas.microsoft.com/office/drawing/2014/main" id="{A4E1C98C-EDA2-45CF-B49A-5091F808B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89" y="563548"/>
            <a:ext cx="9724561" cy="62297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77091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즐겨찾기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/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블랙리스트의 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UX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개선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F27570-ADC1-4053-9728-5D197FC06071}"/>
              </a:ext>
            </a:extLst>
          </p:cNvPr>
          <p:cNvSpPr txBox="1"/>
          <p:nvPr/>
        </p:nvSpPr>
        <p:spPr>
          <a:xfrm>
            <a:off x="7337207" y="5062628"/>
            <a:ext cx="4038600" cy="92333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즐겨찾기</a:t>
            </a:r>
            <a:r>
              <a:rPr lang="en-US" altLang="ko-KR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/</a:t>
            </a:r>
            <a:r>
              <a:rPr lang="ko-KR" altLang="en-US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블랙리스트는 해제</a:t>
            </a:r>
            <a:r>
              <a:rPr lang="en-US" altLang="ko-KR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/</a:t>
            </a:r>
            <a:r>
              <a:rPr lang="ko-KR" altLang="en-US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수정</a:t>
            </a:r>
            <a:r>
              <a:rPr lang="en-US" altLang="ko-KR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/</a:t>
            </a:r>
            <a:r>
              <a:rPr lang="ko-KR" altLang="en-US" sz="1800" dirty="0" err="1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전화걸기</a:t>
            </a:r>
            <a:r>
              <a:rPr lang="en-US" altLang="ko-KR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/</a:t>
            </a:r>
            <a:r>
              <a:rPr lang="ko-KR" altLang="en-US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문자</a:t>
            </a:r>
            <a:r>
              <a:rPr lang="en-US" altLang="ko-KR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/</a:t>
            </a:r>
            <a:r>
              <a:rPr lang="ko-KR" altLang="en-US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메모 등에 접근성을 높이는 별도목록으로 재구성</a:t>
            </a:r>
          </a:p>
        </p:txBody>
      </p:sp>
    </p:spTree>
    <p:extLst>
      <p:ext uri="{BB962C8B-B14F-4D97-AF65-F5344CB8AC3E}">
        <p14:creationId xmlns:p14="http://schemas.microsoft.com/office/powerpoint/2010/main" val="1336036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스크린샷이(가) 표시된 사진&#10;&#10;자동 생성된 설명">
            <a:extLst>
              <a:ext uri="{FF2B5EF4-FFF2-40B4-BE49-F238E27FC236}">
                <a16:creationId xmlns:a16="http://schemas.microsoft.com/office/drawing/2014/main" id="{A3366B6E-5C1A-4C0C-8A53-B7DD570873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1" t="4107" b="3739"/>
          <a:stretch/>
        </p:blipFill>
        <p:spPr>
          <a:xfrm>
            <a:off x="447964" y="787639"/>
            <a:ext cx="9639301" cy="58703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6793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그룹보기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(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관리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/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문자발송 등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)</a:t>
            </a:r>
            <a:endParaRPr lang="ko-KR" altLang="en-US" sz="3600" dirty="0">
              <a:solidFill>
                <a:srgbClr val="D8006D"/>
              </a:solidFill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pic>
        <p:nvPicPr>
          <p:cNvPr id="2" name="그래픽 3" descr="배지 1">
            <a:extLst>
              <a:ext uri="{FF2B5EF4-FFF2-40B4-BE49-F238E27FC236}">
                <a16:creationId xmlns:a16="http://schemas.microsoft.com/office/drawing/2014/main" id="{773493A7-1161-4787-A852-6CB32B4AB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3284" y="1656399"/>
            <a:ext cx="312758" cy="312758"/>
          </a:xfrm>
          <a:prstGeom prst="rect">
            <a:avLst/>
          </a:prstGeom>
        </p:spPr>
      </p:pic>
      <p:pic>
        <p:nvPicPr>
          <p:cNvPr id="4" name="그래픽 7" descr="배지">
            <a:extLst>
              <a:ext uri="{FF2B5EF4-FFF2-40B4-BE49-F238E27FC236}">
                <a16:creationId xmlns:a16="http://schemas.microsoft.com/office/drawing/2014/main" id="{828D84F6-54CE-4594-8983-3AFBD9D0E0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11126" y="5833803"/>
            <a:ext cx="312758" cy="312758"/>
          </a:xfrm>
          <a:prstGeom prst="rect">
            <a:avLst/>
          </a:prstGeom>
        </p:spPr>
      </p:pic>
      <p:pic>
        <p:nvPicPr>
          <p:cNvPr id="8" name="그래픽 13" descr="배지 3">
            <a:extLst>
              <a:ext uri="{FF2B5EF4-FFF2-40B4-BE49-F238E27FC236}">
                <a16:creationId xmlns:a16="http://schemas.microsoft.com/office/drawing/2014/main" id="{05F9679B-52D2-43AA-9311-6582F50342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11298" y="5996772"/>
            <a:ext cx="312758" cy="312758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4818578F-8B32-4D69-AC85-EF1FF98E2CFE}"/>
              </a:ext>
            </a:extLst>
          </p:cNvPr>
          <p:cNvSpPr/>
          <p:nvPr/>
        </p:nvSpPr>
        <p:spPr>
          <a:xfrm>
            <a:off x="2427260" y="6181726"/>
            <a:ext cx="1459230" cy="312758"/>
          </a:xfrm>
          <a:prstGeom prst="rect">
            <a:avLst/>
          </a:prstGeom>
          <a:solidFill>
            <a:srgbClr val="EDE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5C4BD750-87D9-4C2B-BF07-3F2BFC0423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6376" y="6194278"/>
            <a:ext cx="1330913" cy="22669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23192B1-0218-4605-B48B-E17D18ED48F7}"/>
              </a:ext>
            </a:extLst>
          </p:cNvPr>
          <p:cNvSpPr txBox="1"/>
          <p:nvPr/>
        </p:nvSpPr>
        <p:spPr>
          <a:xfrm>
            <a:off x="9505950" y="993289"/>
            <a:ext cx="264795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그룹생성과 </a:t>
            </a:r>
            <a:r>
              <a:rPr lang="ko-KR" altLang="en-US" dirty="0" err="1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분류별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그룹관리 등의 기능을 모으는 방식으로 개선</a:t>
            </a:r>
          </a:p>
        </p:txBody>
      </p:sp>
      <p:pic>
        <p:nvPicPr>
          <p:cNvPr id="17" name="그래픽 3" descr="배지 1">
            <a:extLst>
              <a:ext uri="{FF2B5EF4-FFF2-40B4-BE49-F238E27FC236}">
                <a16:creationId xmlns:a16="http://schemas.microsoft.com/office/drawing/2014/main" id="{F4CCC993-5FC7-4CE1-89C6-58A14F49C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7671" y="904191"/>
            <a:ext cx="312758" cy="31275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1A58472-AE75-4C0C-A891-95B32B98E8AB}"/>
              </a:ext>
            </a:extLst>
          </p:cNvPr>
          <p:cNvSpPr txBox="1"/>
          <p:nvPr/>
        </p:nvSpPr>
        <p:spPr>
          <a:xfrm>
            <a:off x="9505950" y="1655102"/>
            <a:ext cx="264795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그룹 별 단체 문자 발송</a:t>
            </a:r>
          </a:p>
        </p:txBody>
      </p:sp>
      <p:pic>
        <p:nvPicPr>
          <p:cNvPr id="28" name="그래픽 7" descr="배지">
            <a:extLst>
              <a:ext uri="{FF2B5EF4-FFF2-40B4-BE49-F238E27FC236}">
                <a16:creationId xmlns:a16="http://schemas.microsoft.com/office/drawing/2014/main" id="{3C4328C5-EC9F-4463-A501-0E9C4C4E0A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87671" y="1561023"/>
            <a:ext cx="312758" cy="31275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70BB7C8-F87E-4F36-96D9-53E2A69C3B5E}"/>
              </a:ext>
            </a:extLst>
          </p:cNvPr>
          <p:cNvSpPr txBox="1"/>
          <p:nvPr/>
        </p:nvSpPr>
        <p:spPr>
          <a:xfrm>
            <a:off x="9505950" y="2102841"/>
            <a:ext cx="264795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특정 주소의 그룹 이동</a:t>
            </a:r>
          </a:p>
        </p:txBody>
      </p:sp>
      <p:pic>
        <p:nvPicPr>
          <p:cNvPr id="32" name="그래픽 13" descr="배지 3">
            <a:extLst>
              <a:ext uri="{FF2B5EF4-FFF2-40B4-BE49-F238E27FC236}">
                <a16:creationId xmlns:a16="http://schemas.microsoft.com/office/drawing/2014/main" id="{BF1A6425-9564-43C4-800C-AC826BE10E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87671" y="2050975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277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264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메모</a:t>
            </a:r>
          </a:p>
        </p:txBody>
      </p:sp>
      <p:pic>
        <p:nvPicPr>
          <p:cNvPr id="5" name="그림 4" descr="스크린샷이(가) 표시된 사진&#10;&#10;자동 생성된 설명">
            <a:extLst>
              <a:ext uri="{FF2B5EF4-FFF2-40B4-BE49-F238E27FC236}">
                <a16:creationId xmlns:a16="http://schemas.microsoft.com/office/drawing/2014/main" id="{37C56B60-BAB5-4121-B432-32D3A093CD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4" t="3473" r="2665" b="3750"/>
          <a:stretch/>
        </p:blipFill>
        <p:spPr>
          <a:xfrm>
            <a:off x="447964" y="720511"/>
            <a:ext cx="9247016" cy="5810920"/>
          </a:xfrm>
          <a:prstGeom prst="rect">
            <a:avLst/>
          </a:prstGeom>
        </p:spPr>
      </p:pic>
      <p:pic>
        <p:nvPicPr>
          <p:cNvPr id="7" name="그래픽 3" descr="배지 1">
            <a:extLst>
              <a:ext uri="{FF2B5EF4-FFF2-40B4-BE49-F238E27FC236}">
                <a16:creationId xmlns:a16="http://schemas.microsoft.com/office/drawing/2014/main" id="{E04D532B-6AE0-4B39-B670-8CE045E8CA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9196" y="1873781"/>
            <a:ext cx="312758" cy="312758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DAC7CE3E-9E04-47EE-B878-8951F971AC70}"/>
              </a:ext>
            </a:extLst>
          </p:cNvPr>
          <p:cNvSpPr txBox="1"/>
          <p:nvPr/>
        </p:nvSpPr>
        <p:spPr>
          <a:xfrm>
            <a:off x="9505950" y="993289"/>
            <a:ext cx="2647950" cy="95410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메모의 삭제나 수정에 관한 인터페이스를 추가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공용 메모는 자신이 작성한 것에 한해서 수정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.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삭제 가능</a:t>
            </a:r>
          </a:p>
        </p:txBody>
      </p:sp>
      <p:pic>
        <p:nvPicPr>
          <p:cNvPr id="41" name="그래픽 3" descr="배지 1">
            <a:extLst>
              <a:ext uri="{FF2B5EF4-FFF2-40B4-BE49-F238E27FC236}">
                <a16:creationId xmlns:a16="http://schemas.microsoft.com/office/drawing/2014/main" id="{512BDFAA-293C-41F9-8454-9BB92F53C8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7671" y="904191"/>
            <a:ext cx="312758" cy="312758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435416D-9EEC-4E7D-994C-E3353096180E}"/>
              </a:ext>
            </a:extLst>
          </p:cNvPr>
          <p:cNvSpPr txBox="1"/>
          <p:nvPr/>
        </p:nvSpPr>
        <p:spPr>
          <a:xfrm>
            <a:off x="9505950" y="2155533"/>
            <a:ext cx="2647950" cy="73866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요일 별 메모를 묶어서 표현하여 지난 일정에서 일어난 메모를 찾기 편하도록 함 </a:t>
            </a:r>
          </a:p>
        </p:txBody>
      </p:sp>
      <p:pic>
        <p:nvPicPr>
          <p:cNvPr id="45" name="그래픽 7" descr="배지">
            <a:extLst>
              <a:ext uri="{FF2B5EF4-FFF2-40B4-BE49-F238E27FC236}">
                <a16:creationId xmlns:a16="http://schemas.microsoft.com/office/drawing/2014/main" id="{26B2BEC4-B318-430C-AC8A-BF1B9B299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87671" y="2061454"/>
            <a:ext cx="312758" cy="312758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CB84B95B-83B9-477B-BAB7-69C37BFC81EF}"/>
              </a:ext>
            </a:extLst>
          </p:cNvPr>
          <p:cNvSpPr txBox="1"/>
          <p:nvPr/>
        </p:nvSpPr>
        <p:spPr>
          <a:xfrm>
            <a:off x="9505950" y="2961848"/>
            <a:ext cx="264795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주소록의 </a:t>
            </a:r>
            <a:r>
              <a:rPr lang="ko-KR" altLang="en-US" dirty="0" err="1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퀵메뉴의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기능과 동일하게 작동함</a:t>
            </a:r>
          </a:p>
        </p:txBody>
      </p:sp>
      <p:pic>
        <p:nvPicPr>
          <p:cNvPr id="49" name="그래픽 13" descr="배지 3">
            <a:extLst>
              <a:ext uri="{FF2B5EF4-FFF2-40B4-BE49-F238E27FC236}">
                <a16:creationId xmlns:a16="http://schemas.microsoft.com/office/drawing/2014/main" id="{63F76DB8-97A1-4944-8F8C-85E698BBD5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87671" y="2909982"/>
            <a:ext cx="312758" cy="312758"/>
          </a:xfrm>
          <a:prstGeom prst="rect">
            <a:avLst/>
          </a:prstGeom>
        </p:spPr>
      </p:pic>
      <p:pic>
        <p:nvPicPr>
          <p:cNvPr id="50" name="그래픽 3" descr="배지 1">
            <a:extLst>
              <a:ext uri="{FF2B5EF4-FFF2-40B4-BE49-F238E27FC236}">
                <a16:creationId xmlns:a16="http://schemas.microsoft.com/office/drawing/2014/main" id="{AC4F240D-68C4-44BC-AD5A-8F21C3A21C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9164" y="2757161"/>
            <a:ext cx="312758" cy="312758"/>
          </a:xfrm>
          <a:prstGeom prst="rect">
            <a:avLst/>
          </a:prstGeom>
        </p:spPr>
      </p:pic>
      <p:pic>
        <p:nvPicPr>
          <p:cNvPr id="51" name="그래픽 7" descr="배지">
            <a:extLst>
              <a:ext uri="{FF2B5EF4-FFF2-40B4-BE49-F238E27FC236}">
                <a16:creationId xmlns:a16="http://schemas.microsoft.com/office/drawing/2014/main" id="{0CC134E7-BD70-49A4-B179-8FBF6B9F72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44146" y="2020125"/>
            <a:ext cx="312758" cy="312758"/>
          </a:xfrm>
          <a:prstGeom prst="rect">
            <a:avLst/>
          </a:prstGeom>
        </p:spPr>
      </p:pic>
      <p:pic>
        <p:nvPicPr>
          <p:cNvPr id="52" name="그래픽 13" descr="배지 3">
            <a:extLst>
              <a:ext uri="{FF2B5EF4-FFF2-40B4-BE49-F238E27FC236}">
                <a16:creationId xmlns:a16="http://schemas.microsoft.com/office/drawing/2014/main" id="{53012458-31A9-4E22-AD36-322BEF8C28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69308" y="2444403"/>
            <a:ext cx="312758" cy="312758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6E16E5AD-1E7A-4A3D-B299-0FA31A35DCCD}"/>
              </a:ext>
            </a:extLst>
          </p:cNvPr>
          <p:cNvSpPr txBox="1"/>
          <p:nvPr/>
        </p:nvSpPr>
        <p:spPr>
          <a:xfrm>
            <a:off x="9541326" y="3932104"/>
            <a:ext cx="264795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모든 메모는 서버에 저장되어 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PC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변경 시에도 동일하게 동기화됨</a:t>
            </a:r>
          </a:p>
        </p:txBody>
      </p:sp>
      <p:pic>
        <p:nvPicPr>
          <p:cNvPr id="55" name="그래픽 54" descr="새 배지">
            <a:extLst>
              <a:ext uri="{FF2B5EF4-FFF2-40B4-BE49-F238E27FC236}">
                <a16:creationId xmlns:a16="http://schemas.microsoft.com/office/drawing/2014/main" id="{26E4F8E8-E9F1-4E52-A6F2-4F4866E4B5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87671" y="3819547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8460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2776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녹취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4B7291B-B58F-44A7-AF32-BE7267A002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45" t="4223" r="3061" b="4243"/>
          <a:stretch/>
        </p:blipFill>
        <p:spPr>
          <a:xfrm>
            <a:off x="527790" y="739546"/>
            <a:ext cx="8783053" cy="5491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FDAE13-D763-45E8-9089-EDFE8E27085B}"/>
              </a:ext>
            </a:extLst>
          </p:cNvPr>
          <p:cNvSpPr txBox="1"/>
          <p:nvPr/>
        </p:nvSpPr>
        <p:spPr>
          <a:xfrm>
            <a:off x="9505950" y="745809"/>
            <a:ext cx="264795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즉시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플레이 가능한 음원파일 플레이어 인터페이스</a:t>
            </a:r>
          </a:p>
        </p:txBody>
      </p:sp>
      <p:pic>
        <p:nvPicPr>
          <p:cNvPr id="8" name="그래픽 3" descr="배지 1">
            <a:extLst>
              <a:ext uri="{FF2B5EF4-FFF2-40B4-BE49-F238E27FC236}">
                <a16:creationId xmlns:a16="http://schemas.microsoft.com/office/drawing/2014/main" id="{8DD15112-E4A0-4DC9-B1E1-D0B317EE65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7671" y="656711"/>
            <a:ext cx="312758" cy="3127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EBCCCD-F1DA-428B-8F81-061300F189C1}"/>
              </a:ext>
            </a:extLst>
          </p:cNvPr>
          <p:cNvSpPr txBox="1"/>
          <p:nvPr/>
        </p:nvSpPr>
        <p:spPr>
          <a:xfrm>
            <a:off x="9505950" y="1399340"/>
            <a:ext cx="264795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대상 별 녹취 파일 관리 제공</a:t>
            </a:r>
          </a:p>
        </p:txBody>
      </p:sp>
      <p:pic>
        <p:nvPicPr>
          <p:cNvPr id="10" name="그래픽 7" descr="배지">
            <a:extLst>
              <a:ext uri="{FF2B5EF4-FFF2-40B4-BE49-F238E27FC236}">
                <a16:creationId xmlns:a16="http://schemas.microsoft.com/office/drawing/2014/main" id="{94883917-D479-401E-BC7F-347A97B9C0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87671" y="1305261"/>
            <a:ext cx="312758" cy="3127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F98C92D-957D-4A9F-94E7-30BE2CAD1E96}"/>
              </a:ext>
            </a:extLst>
          </p:cNvPr>
          <p:cNvSpPr txBox="1"/>
          <p:nvPr/>
        </p:nvSpPr>
        <p:spPr>
          <a:xfrm>
            <a:off x="9505950" y="1845862"/>
            <a:ext cx="264795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모든 녹취 파일 관리기능 </a:t>
            </a:r>
          </a:p>
        </p:txBody>
      </p:sp>
      <p:pic>
        <p:nvPicPr>
          <p:cNvPr id="12" name="그래픽 13" descr="배지 3">
            <a:extLst>
              <a:ext uri="{FF2B5EF4-FFF2-40B4-BE49-F238E27FC236}">
                <a16:creationId xmlns:a16="http://schemas.microsoft.com/office/drawing/2014/main" id="{77C5DB47-4D64-48F3-87E3-B1621A58AC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87671" y="1793996"/>
            <a:ext cx="312758" cy="3127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341D61A-E68F-4C9E-9CF4-FAE6DAA8FB63}"/>
              </a:ext>
            </a:extLst>
          </p:cNvPr>
          <p:cNvSpPr txBox="1"/>
          <p:nvPr/>
        </p:nvSpPr>
        <p:spPr>
          <a:xfrm>
            <a:off x="9505950" y="2306190"/>
            <a:ext cx="2647950" cy="160043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멀티 파일 다운로드 또는 압축파일 다운로드 시 해당 확장자의 특성상 고용량이 될 가능성이 높으므로 시스템 상황에 따라 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10, 20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개 등으로 분할하여 비교적 다운로드할 수 있도록 유도함</a:t>
            </a:r>
          </a:p>
        </p:txBody>
      </p:sp>
      <p:pic>
        <p:nvPicPr>
          <p:cNvPr id="14" name="그래픽 13" descr="새 배지">
            <a:extLst>
              <a:ext uri="{FF2B5EF4-FFF2-40B4-BE49-F238E27FC236}">
                <a16:creationId xmlns:a16="http://schemas.microsoft.com/office/drawing/2014/main" id="{2073E9B3-67AA-4076-8C67-18D9AB7A9D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52295" y="2193633"/>
            <a:ext cx="312758" cy="312758"/>
          </a:xfrm>
          <a:prstGeom prst="rect">
            <a:avLst/>
          </a:prstGeom>
        </p:spPr>
      </p:pic>
      <p:pic>
        <p:nvPicPr>
          <p:cNvPr id="34" name="그래픽 3" descr="배지 1">
            <a:extLst>
              <a:ext uri="{FF2B5EF4-FFF2-40B4-BE49-F238E27FC236}">
                <a16:creationId xmlns:a16="http://schemas.microsoft.com/office/drawing/2014/main" id="{64983758-AF2B-4507-B887-4C51EA83A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4324" y="1905075"/>
            <a:ext cx="312758" cy="312758"/>
          </a:xfrm>
          <a:prstGeom prst="rect">
            <a:avLst/>
          </a:prstGeom>
        </p:spPr>
      </p:pic>
      <p:pic>
        <p:nvPicPr>
          <p:cNvPr id="35" name="그래픽 7" descr="배지">
            <a:extLst>
              <a:ext uri="{FF2B5EF4-FFF2-40B4-BE49-F238E27FC236}">
                <a16:creationId xmlns:a16="http://schemas.microsoft.com/office/drawing/2014/main" id="{2992B86D-F9F9-4389-8844-4B3B4498CD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3692" y="3506789"/>
            <a:ext cx="312758" cy="312758"/>
          </a:xfrm>
          <a:prstGeom prst="rect">
            <a:avLst/>
          </a:prstGeom>
        </p:spPr>
      </p:pic>
      <p:pic>
        <p:nvPicPr>
          <p:cNvPr id="36" name="그래픽 7" descr="배지">
            <a:extLst>
              <a:ext uri="{FF2B5EF4-FFF2-40B4-BE49-F238E27FC236}">
                <a16:creationId xmlns:a16="http://schemas.microsoft.com/office/drawing/2014/main" id="{CFA6D5C6-4C82-4BE6-9A78-7DDA688587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25334" y="1930664"/>
            <a:ext cx="312758" cy="312758"/>
          </a:xfrm>
          <a:prstGeom prst="rect">
            <a:avLst/>
          </a:prstGeom>
        </p:spPr>
      </p:pic>
      <p:pic>
        <p:nvPicPr>
          <p:cNvPr id="37" name="그래픽 36" descr="새 배지">
            <a:extLst>
              <a:ext uri="{FF2B5EF4-FFF2-40B4-BE49-F238E27FC236}">
                <a16:creationId xmlns:a16="http://schemas.microsoft.com/office/drawing/2014/main" id="{B9F4A683-6DFD-4BF1-A753-D493DD1AC0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35748" y="5634732"/>
            <a:ext cx="312758" cy="312758"/>
          </a:xfrm>
          <a:prstGeom prst="rect">
            <a:avLst/>
          </a:prstGeom>
        </p:spPr>
      </p:pic>
      <p:pic>
        <p:nvPicPr>
          <p:cNvPr id="38" name="그래픽 37" descr="새 배지">
            <a:extLst>
              <a:ext uri="{FF2B5EF4-FFF2-40B4-BE49-F238E27FC236}">
                <a16:creationId xmlns:a16="http://schemas.microsoft.com/office/drawing/2014/main" id="{6777312F-4B7E-4487-80D2-D9947A2CC9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10409" y="5634732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1682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3704058-F1C1-43CB-915F-A8926641712F}"/>
              </a:ext>
            </a:extLst>
          </p:cNvPr>
          <p:cNvSpPr txBox="1"/>
          <p:nvPr/>
        </p:nvSpPr>
        <p:spPr>
          <a:xfrm>
            <a:off x="6299200" y="477710"/>
            <a:ext cx="5569527" cy="1846659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>
            <a:spAutoFit/>
          </a:bodyPr>
          <a:lstStyle/>
          <a:p>
            <a:pPr algn="r"/>
            <a:r>
              <a:rPr lang="en-US" altLang="ko-KR" sz="4800" b="1" dirty="0">
                <a:solidFill>
                  <a:srgbClr val="E6087F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U+ </a:t>
            </a:r>
            <a:r>
              <a:rPr lang="en-US" altLang="ko-KR" sz="4800" b="1" dirty="0">
                <a:latin typeface="LG Smart UI Bold" panose="020B0800000101010101" pitchFamily="50" charset="-127"/>
                <a:ea typeface="LG Smart UI Bold" panose="020B0800000101010101" pitchFamily="50" charset="-127"/>
              </a:rPr>
              <a:t>CRM Pro + </a:t>
            </a:r>
          </a:p>
          <a:p>
            <a:pPr algn="r"/>
            <a:r>
              <a:rPr lang="en-US" altLang="ko-KR" sz="6600" b="1" dirty="0">
                <a:latin typeface="LG Smart UI Bold" panose="020B0800000101010101" pitchFamily="50" charset="-127"/>
                <a:ea typeface="LG Smart UI Bold" panose="020B0800000101010101" pitchFamily="50" charset="-127"/>
              </a:rPr>
              <a:t>Admin</a:t>
            </a:r>
            <a:r>
              <a:rPr lang="ko-KR" altLang="en-US" sz="6600" b="1" dirty="0">
                <a:latin typeface="LG Smart UI Bold" panose="020B0800000101010101" pitchFamily="50" charset="-127"/>
                <a:ea typeface="LG Smart UI Bold" panose="020B0800000101010101" pitchFamily="50" charset="-127"/>
              </a:rPr>
              <a:t> </a:t>
            </a:r>
            <a:r>
              <a:rPr lang="en-US" altLang="ko-KR" sz="6600" b="1" dirty="0">
                <a:solidFill>
                  <a:srgbClr val="E6097F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UX</a:t>
            </a:r>
            <a:endParaRPr lang="ko-KR" altLang="en-US" sz="6600" dirty="0"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5C88A24-8D8C-438B-A14F-B2DFC0E71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3127" y="3379972"/>
            <a:ext cx="6860361" cy="3362922"/>
          </a:xfrm>
          <a:prstGeom prst="rect">
            <a:avLst/>
          </a:prstGeom>
        </p:spPr>
      </p:pic>
      <p:pic>
        <p:nvPicPr>
          <p:cNvPr id="4" name="그림 3" descr="스크린샷이(가) 표시된 사진&#10;&#10;자동 생성된 설명">
            <a:extLst>
              <a:ext uri="{FF2B5EF4-FFF2-40B4-BE49-F238E27FC236}">
                <a16:creationId xmlns:a16="http://schemas.microsoft.com/office/drawing/2014/main" id="{A8CC35C0-0C21-4993-A25A-B9D9CE3F8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1" y="477710"/>
            <a:ext cx="7156769" cy="4472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1826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1515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</a:t>
            </a:r>
            <a:endParaRPr lang="ko-KR" altLang="en-US" sz="3600" dirty="0">
              <a:solidFill>
                <a:srgbClr val="D8006D"/>
              </a:solidFill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pic>
        <p:nvPicPr>
          <p:cNvPr id="9" name="그림 8" descr="스크린샷이(가) 표시된 사진&#10;&#10;자동 생성된 설명">
            <a:extLst>
              <a:ext uri="{FF2B5EF4-FFF2-40B4-BE49-F238E27FC236}">
                <a16:creationId xmlns:a16="http://schemas.microsoft.com/office/drawing/2014/main" id="{88956B49-9529-4516-9277-D49E63199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964" y="710986"/>
            <a:ext cx="9430327" cy="58939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24403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95301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비밀번호 찾기와 처음 로그인 안내 등의 팝업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5BA0AF3-3A6B-4233-B60B-748492B6E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9" y="808590"/>
            <a:ext cx="12197766" cy="548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465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7005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지원단말 확인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07BAD59-5119-4F98-821F-3B350821E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8" y="679919"/>
            <a:ext cx="9670473" cy="604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90509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chemeClr val="bg1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wrap="none" rtlCol="0">
        <a:spAutoFit/>
      </a:bodyPr>
      <a:lstStyle>
        <a:defPPr algn="ctr">
          <a:defRPr dirty="0" smtClean="0">
            <a:latin typeface="LG Smart UI Regular" panose="020B0500000101010101" pitchFamily="50" charset="-127"/>
            <a:ea typeface="LG Smart UI Regular" panose="020B0500000101010101" pitchFamily="50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32357</TotalTime>
  <Words>690</Words>
  <Application>Microsoft Office PowerPoint</Application>
  <PresentationFormat>와이드스크린</PresentationFormat>
  <Paragraphs>98</Paragraphs>
  <Slides>24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1" baseType="lpstr">
      <vt:lpstr>LG Smart UI Bold</vt:lpstr>
      <vt:lpstr>LG Smart UI Regular</vt:lpstr>
      <vt:lpstr>나눔고딕</vt:lpstr>
      <vt:lpstr>맑은 고딕</vt:lpstr>
      <vt:lpstr>맑은 고딕</vt:lpstr>
      <vt:lpstr>Arial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김주희 (차장) (주)젬텍 (goodtc@cnspartner.com, )</dc:creator>
  <cp:lastModifiedBy>박 철우</cp:lastModifiedBy>
  <cp:revision>1346</cp:revision>
  <dcterms:created xsi:type="dcterms:W3CDTF">2020-02-27T08:25:08Z</dcterms:created>
  <dcterms:modified xsi:type="dcterms:W3CDTF">2020-09-10T08:35:57Z</dcterms:modified>
</cp:coreProperties>
</file>