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097F"/>
    <a:srgbClr val="D7006D"/>
    <a:srgbClr val="63F0F8"/>
    <a:srgbClr val="CCCCCC"/>
    <a:srgbClr val="BDBDEE"/>
    <a:srgbClr val="161649"/>
    <a:srgbClr val="16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21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C75F3-20E2-4523-9C34-91A5E0D70942}" type="datetimeFigureOut">
              <a:rPr lang="ko-KR" altLang="en-US" smtClean="0"/>
              <a:t>2020-09-10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6B090-A5D5-4A30-A3C2-F08135D0F7A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65347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C75F3-20E2-4523-9C34-91A5E0D70942}" type="datetimeFigureOut">
              <a:rPr lang="ko-KR" altLang="en-US" smtClean="0"/>
              <a:t>2020-09-10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6B090-A5D5-4A30-A3C2-F08135D0F7A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1780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C75F3-20E2-4523-9C34-91A5E0D70942}" type="datetimeFigureOut">
              <a:rPr lang="ko-KR" altLang="en-US" smtClean="0"/>
              <a:t>2020-09-10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6B090-A5D5-4A30-A3C2-F08135D0F7A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517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C75F3-20E2-4523-9C34-91A5E0D70942}" type="datetimeFigureOut">
              <a:rPr lang="ko-KR" altLang="en-US" smtClean="0"/>
              <a:t>2020-09-10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6B090-A5D5-4A30-A3C2-F08135D0F7A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5363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C75F3-20E2-4523-9C34-91A5E0D70942}" type="datetimeFigureOut">
              <a:rPr lang="ko-KR" altLang="en-US" smtClean="0"/>
              <a:t>2020-09-10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6B090-A5D5-4A30-A3C2-F08135D0F7A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01971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C75F3-20E2-4523-9C34-91A5E0D70942}" type="datetimeFigureOut">
              <a:rPr lang="ko-KR" altLang="en-US" smtClean="0"/>
              <a:t>2020-09-10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6B090-A5D5-4A30-A3C2-F08135D0F7A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81113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C75F3-20E2-4523-9C34-91A5E0D70942}" type="datetimeFigureOut">
              <a:rPr lang="ko-KR" altLang="en-US" smtClean="0"/>
              <a:t>2020-09-10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6B090-A5D5-4A30-A3C2-F08135D0F7A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031651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C75F3-20E2-4523-9C34-91A5E0D70942}" type="datetimeFigureOut">
              <a:rPr lang="ko-KR" altLang="en-US" smtClean="0"/>
              <a:t>2020-09-10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6B090-A5D5-4A30-A3C2-F08135D0F7A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84677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C75F3-20E2-4523-9C34-91A5E0D70942}" type="datetimeFigureOut">
              <a:rPr lang="ko-KR" altLang="en-US" smtClean="0"/>
              <a:t>2020-09-10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6B090-A5D5-4A30-A3C2-F08135D0F7A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27207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C75F3-20E2-4523-9C34-91A5E0D70942}" type="datetimeFigureOut">
              <a:rPr lang="ko-KR" altLang="en-US" smtClean="0"/>
              <a:t>2020-09-10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6B090-A5D5-4A30-A3C2-F08135D0F7A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66184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C75F3-20E2-4523-9C34-91A5E0D70942}" type="datetimeFigureOut">
              <a:rPr lang="ko-KR" altLang="en-US" smtClean="0"/>
              <a:t>2020-09-10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6B090-A5D5-4A30-A3C2-F08135D0F7A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4226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5C75F3-20E2-4523-9C34-91A5E0D70942}" type="datetimeFigureOut">
              <a:rPr lang="ko-KR" altLang="en-US" smtClean="0"/>
              <a:t>2020-09-10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D6B090-A5D5-4A30-A3C2-F08135D0F7A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1812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.jpg"/><Relationship Id="rId4" Type="http://schemas.openxmlformats.org/officeDocument/2006/relationships/image" Target="../media/image7.w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oleObject" Target="../embeddings/oleObject3.bin"/><Relationship Id="rId7" Type="http://schemas.openxmlformats.org/officeDocument/2006/relationships/image" Target="../media/image10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12.png"/><Relationship Id="rId4" Type="http://schemas.openxmlformats.org/officeDocument/2006/relationships/image" Target="../media/image9.wmf"/><Relationship Id="rId9" Type="http://schemas.openxmlformats.org/officeDocument/2006/relationships/image" Target="../media/image11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20149" y="3968454"/>
            <a:ext cx="43829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4400" dirty="0">
                <a:solidFill>
                  <a:schemeClr val="bg1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디자인스타일가이드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671505" y="2779411"/>
            <a:ext cx="646491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6600" dirty="0">
                <a:solidFill>
                  <a:schemeClr val="bg1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LG U+ CRM PRO</a:t>
            </a:r>
            <a:endParaRPr lang="ko-KR" altLang="en-US" sz="6600" dirty="0">
              <a:solidFill>
                <a:schemeClr val="bg1"/>
              </a:solidFill>
              <a:latin typeface="LG Smart UI Bold" panose="020B0800000101010101" pitchFamily="50" charset="-127"/>
              <a:ea typeface="LG Smart UI Bold" panose="020B0800000101010101" pitchFamily="50" charset="-127"/>
            </a:endParaRP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6968" y="1109623"/>
            <a:ext cx="1829293" cy="1553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9222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538084" y="2655456"/>
            <a:ext cx="637386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6600" dirty="0">
                <a:solidFill>
                  <a:schemeClr val="bg1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디자인스타일가이드</a:t>
            </a: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447" y="1472762"/>
            <a:ext cx="7497112" cy="46856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271850" y="142916"/>
            <a:ext cx="20828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dirty="0">
                <a:solidFill>
                  <a:srgbClr val="161649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Concept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271851" y="764876"/>
            <a:ext cx="59043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400" dirty="0">
                <a:solidFill>
                  <a:srgbClr val="161649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Keyword : </a:t>
            </a:r>
            <a:r>
              <a:rPr lang="ko-KR" altLang="en-US" sz="2400" dirty="0">
                <a:solidFill>
                  <a:srgbClr val="161649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세련된</a:t>
            </a:r>
            <a:r>
              <a:rPr lang="en-US" altLang="ko-KR" sz="2400" dirty="0">
                <a:solidFill>
                  <a:srgbClr val="161649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,</a:t>
            </a:r>
            <a:r>
              <a:rPr lang="ko-KR" altLang="en-US" sz="2400" dirty="0">
                <a:solidFill>
                  <a:srgbClr val="161649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모던한</a:t>
            </a:r>
            <a:r>
              <a:rPr lang="en-US" altLang="ko-KR" sz="2400" dirty="0">
                <a:solidFill>
                  <a:srgbClr val="161649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,</a:t>
            </a:r>
            <a:r>
              <a:rPr lang="ko-KR" altLang="en-US" sz="2400" dirty="0">
                <a:solidFill>
                  <a:srgbClr val="161649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창의적인</a:t>
            </a:r>
            <a:r>
              <a:rPr lang="en-US" altLang="ko-KR" sz="2400" dirty="0">
                <a:solidFill>
                  <a:srgbClr val="161649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,</a:t>
            </a:r>
            <a:r>
              <a:rPr lang="ko-KR" altLang="en-US" sz="2400" dirty="0">
                <a:solidFill>
                  <a:srgbClr val="161649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단순한</a:t>
            </a:r>
            <a:r>
              <a:rPr lang="en-US" altLang="ko-KR" sz="2400" dirty="0">
                <a:solidFill>
                  <a:srgbClr val="161649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,</a:t>
            </a:r>
            <a:r>
              <a:rPr lang="ko-KR" altLang="en-US" sz="2400" dirty="0">
                <a:solidFill>
                  <a:srgbClr val="161649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심플한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98580" y="1472762"/>
            <a:ext cx="382051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전체적으로 디자인 방향성은</a:t>
            </a:r>
            <a:endParaRPr lang="en-US" altLang="ko-KR" dirty="0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  <a:p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시원하면서도 정보를 명확하게 인식하는</a:t>
            </a:r>
            <a:endParaRPr lang="en-US" altLang="ko-KR" dirty="0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  <a:p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것에 중점을 두었습니다</a:t>
            </a:r>
            <a:r>
              <a:rPr lang="en-US" altLang="ko-KR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.</a:t>
            </a:r>
          </a:p>
          <a:p>
            <a:endParaRPr lang="en-US" altLang="ko-KR" dirty="0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  <a:p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각각의 컴포넌트는 화면에 일관성 있는 </a:t>
            </a:r>
            <a:r>
              <a:rPr lang="en-US" altLang="ko-KR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UX</a:t>
            </a: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를 유지하도록 인터페이스 세트를</a:t>
            </a:r>
            <a:r>
              <a:rPr lang="en-US" altLang="ko-KR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 </a:t>
            </a: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구축하였습니다</a:t>
            </a:r>
            <a:r>
              <a:rPr lang="en-US" altLang="ko-KR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.</a:t>
            </a:r>
            <a:endParaRPr lang="ko-KR" altLang="en-US" dirty="0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8580" y="3866147"/>
            <a:ext cx="3820515" cy="2292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1083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538084" y="2655456"/>
            <a:ext cx="637386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6600" dirty="0">
                <a:solidFill>
                  <a:schemeClr val="bg1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디자인스타일가이드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71850" y="142916"/>
            <a:ext cx="274491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dirty="0">
                <a:solidFill>
                  <a:srgbClr val="161649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Design </a:t>
            </a:r>
            <a:r>
              <a:rPr lang="ko-KR" altLang="en-US" sz="4000" dirty="0">
                <a:solidFill>
                  <a:srgbClr val="161649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화면</a:t>
            </a:r>
            <a:endParaRPr lang="en-US" altLang="ko-KR" sz="4000" dirty="0">
              <a:solidFill>
                <a:srgbClr val="161649"/>
              </a:solidFill>
              <a:latin typeface="LG Smart UI Bold" panose="020B0800000101010101" pitchFamily="50" charset="-127"/>
              <a:ea typeface="LG Smart UI Bold" panose="020B0800000101010101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125326" y="1685307"/>
            <a:ext cx="3404530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특정 행동을 유도하거나</a:t>
            </a:r>
            <a:r>
              <a:rPr lang="en-US" altLang="ko-KR" sz="2000" b="1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 </a:t>
            </a:r>
          </a:p>
          <a:p>
            <a:r>
              <a:rPr lang="ko-KR" altLang="en-US" sz="2000" b="1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쉽게 하게 하는 </a:t>
            </a:r>
            <a:r>
              <a:rPr lang="en-US" altLang="ko-KR" sz="2000" b="1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UI / UX</a:t>
            </a:r>
            <a:r>
              <a:rPr lang="ko-KR" altLang="en-US" sz="2000" b="1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개선</a:t>
            </a:r>
            <a:endParaRPr lang="en-US" altLang="ko-KR" sz="2000" b="1" dirty="0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  <a:p>
            <a:endParaRPr lang="en-US" altLang="ko-KR" sz="1000" dirty="0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  <a:p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사용성 트렌드에 입각하여</a:t>
            </a:r>
            <a:endParaRPr lang="en-US" altLang="ko-KR" dirty="0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  <a:p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입력 시 타이틀 밑에 바로</a:t>
            </a:r>
            <a:endParaRPr lang="en-US" altLang="ko-KR" dirty="0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  <a:p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인풋박스를 배치하여</a:t>
            </a:r>
            <a:endParaRPr lang="en-US" altLang="ko-KR" dirty="0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  <a:p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시선의 이동을 위에서 아래로 흐르게</a:t>
            </a:r>
            <a:endParaRPr lang="en-US" altLang="ko-KR" dirty="0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  <a:p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하였으며 인풋박스도 기존보다 </a:t>
            </a:r>
            <a:r>
              <a:rPr lang="ko-KR" altLang="en-US" dirty="0" err="1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넓게하여</a:t>
            </a: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 기존에 화면의 답답함을</a:t>
            </a:r>
            <a:endParaRPr lang="en-US" altLang="ko-KR" dirty="0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  <a:p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보완 하였습니다</a:t>
            </a:r>
            <a:r>
              <a:rPr lang="en-US" altLang="ko-KR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.</a:t>
            </a:r>
            <a:endParaRPr lang="ko-KR" altLang="en-US" dirty="0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  <a:p>
            <a:endParaRPr lang="en-US" altLang="ko-KR" dirty="0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3" t="2791" r="61481" b="59158"/>
          <a:stretch/>
        </p:blipFill>
        <p:spPr>
          <a:xfrm>
            <a:off x="3970421" y="1748589"/>
            <a:ext cx="3765815" cy="41138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4" name="개체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8046339"/>
              </p:ext>
            </p:extLst>
          </p:nvPr>
        </p:nvGraphicFramePr>
        <p:xfrm>
          <a:off x="662144" y="1754659"/>
          <a:ext cx="2722040" cy="41543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0" name="Image" r:id="rId4" imgW="4850640" imgH="7403040" progId="Photoshop.Image.19">
                  <p:embed/>
                </p:oleObj>
              </mc:Choice>
              <mc:Fallback>
                <p:oleObj name="Image" r:id="rId4" imgW="4850640" imgH="7403040" progId="Photoshop.Image.19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62144" y="1754659"/>
                        <a:ext cx="2722040" cy="41543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1568552" y="1141582"/>
            <a:ext cx="9268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As is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03891" y="1141581"/>
            <a:ext cx="10039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dirty="0">
                <a:solidFill>
                  <a:srgbClr val="D7006D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To be</a:t>
            </a:r>
          </a:p>
        </p:txBody>
      </p: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C4B9C071-DFF3-4DCA-BA57-E4CE4F73B7F3}"/>
              </a:ext>
            </a:extLst>
          </p:cNvPr>
          <p:cNvSpPr/>
          <p:nvPr/>
        </p:nvSpPr>
        <p:spPr>
          <a:xfrm>
            <a:off x="4780547" y="2598844"/>
            <a:ext cx="2863515" cy="2951724"/>
          </a:xfrm>
          <a:prstGeom prst="roundRect">
            <a:avLst>
              <a:gd name="adj" fmla="val 3256"/>
            </a:avLst>
          </a:prstGeom>
          <a:noFill/>
          <a:ln>
            <a:solidFill>
              <a:srgbClr val="E6097F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92939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271850" y="142916"/>
            <a:ext cx="295548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dirty="0">
                <a:solidFill>
                  <a:srgbClr val="161649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Typographic</a:t>
            </a:r>
          </a:p>
        </p:txBody>
      </p:sp>
      <p:graphicFrame>
        <p:nvGraphicFramePr>
          <p:cNvPr id="2" name="개체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2911394"/>
              </p:ext>
            </p:extLst>
          </p:nvPr>
        </p:nvGraphicFramePr>
        <p:xfrm>
          <a:off x="1152261" y="1644124"/>
          <a:ext cx="4150156" cy="29030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6" name="Image" r:id="rId3" imgW="10184040" imgH="7123680" progId="Photoshop.Image.19">
                  <p:embed/>
                </p:oleObj>
              </mc:Choice>
              <mc:Fallback>
                <p:oleObj name="Image" r:id="rId3" imgW="10184040" imgH="7123680" progId="Photoshop.Image.19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52261" y="1644124"/>
                        <a:ext cx="4150156" cy="29030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83"/>
          <a:stretch/>
        </p:blipFill>
        <p:spPr>
          <a:xfrm>
            <a:off x="6503892" y="1642994"/>
            <a:ext cx="3699105" cy="37399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1" name="TextBox 20"/>
          <p:cNvSpPr txBox="1"/>
          <p:nvPr/>
        </p:nvSpPr>
        <p:spPr>
          <a:xfrm>
            <a:off x="1031945" y="4772360"/>
            <a:ext cx="5064055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공간을 고려한 가독성 극대화</a:t>
            </a:r>
            <a:endParaRPr lang="en-US" altLang="ko-KR" sz="2000" b="1" dirty="0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  <a:p>
            <a:endParaRPr lang="en-US" altLang="ko-KR" sz="1600" dirty="0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600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본문 텍스트는 공간의 제약을 감안하여 중요도에 따라 크기와 굵기의 강약을 적용</a:t>
            </a:r>
            <a:r>
              <a:rPr lang="en-US" altLang="ko-KR" sz="1600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,</a:t>
            </a:r>
            <a:r>
              <a:rPr lang="ko-KR" altLang="en-US" sz="1600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 가독성을 최대한 높였습니다</a:t>
            </a:r>
            <a:r>
              <a:rPr lang="en-US" altLang="ko-KR" sz="1600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600" dirty="0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600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행간과 자간에 일정한 간격을 유지하여 편안한 가독성과 시선이동을 확보하였습니다</a:t>
            </a:r>
            <a:r>
              <a:rPr lang="en-US" altLang="ko-KR" sz="1600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4BE6C5-EF9B-4D2F-AC42-E12356A4DC56}"/>
              </a:ext>
            </a:extLst>
          </p:cNvPr>
          <p:cNvSpPr txBox="1"/>
          <p:nvPr/>
        </p:nvSpPr>
        <p:spPr>
          <a:xfrm>
            <a:off x="1152261" y="1119774"/>
            <a:ext cx="9268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As is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363BF6-326A-438A-9DEB-FB4C9A9858E6}"/>
              </a:ext>
            </a:extLst>
          </p:cNvPr>
          <p:cNvSpPr txBox="1"/>
          <p:nvPr/>
        </p:nvSpPr>
        <p:spPr>
          <a:xfrm>
            <a:off x="6503892" y="1033276"/>
            <a:ext cx="10039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dirty="0">
                <a:solidFill>
                  <a:srgbClr val="D7006D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To be</a:t>
            </a:r>
          </a:p>
        </p:txBody>
      </p:sp>
      <p:cxnSp>
        <p:nvCxnSpPr>
          <p:cNvPr id="7" name="연결선: 꺾임 6">
            <a:extLst>
              <a:ext uri="{FF2B5EF4-FFF2-40B4-BE49-F238E27FC236}">
                <a16:creationId xmlns:a16="http://schemas.microsoft.com/office/drawing/2014/main" id="{13A9B36A-760A-447C-8BB7-96B1FE5AAAB7}"/>
              </a:ext>
            </a:extLst>
          </p:cNvPr>
          <p:cNvCxnSpPr>
            <a:cxnSpLocks/>
            <a:stCxn id="8" idx="2"/>
          </p:cNvCxnSpPr>
          <p:nvPr/>
        </p:nvCxnSpPr>
        <p:spPr>
          <a:xfrm rot="5400000">
            <a:off x="6922632" y="4354970"/>
            <a:ext cx="737937" cy="2134522"/>
          </a:xfrm>
          <a:prstGeom prst="bentConnector2">
            <a:avLst/>
          </a:prstGeom>
          <a:ln w="57150">
            <a:solidFill>
              <a:srgbClr val="E6097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6B12D45C-8D25-4B5F-9D67-0CF71ECB1700}"/>
              </a:ext>
            </a:extLst>
          </p:cNvPr>
          <p:cNvSpPr/>
          <p:nvPr/>
        </p:nvSpPr>
        <p:spPr>
          <a:xfrm>
            <a:off x="6691406" y="2517745"/>
            <a:ext cx="3334910" cy="2535518"/>
          </a:xfrm>
          <a:prstGeom prst="roundRect">
            <a:avLst>
              <a:gd name="adj" fmla="val 3256"/>
            </a:avLst>
          </a:prstGeom>
          <a:noFill/>
          <a:ln>
            <a:solidFill>
              <a:srgbClr val="E6097F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68369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271850" y="142916"/>
            <a:ext cx="32788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dirty="0">
                <a:solidFill>
                  <a:srgbClr val="161649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Color System</a:t>
            </a:r>
          </a:p>
        </p:txBody>
      </p:sp>
      <p:sp>
        <p:nvSpPr>
          <p:cNvPr id="5" name="타원 4"/>
          <p:cNvSpPr/>
          <p:nvPr/>
        </p:nvSpPr>
        <p:spPr>
          <a:xfrm>
            <a:off x="4473514" y="1124408"/>
            <a:ext cx="741405" cy="741405"/>
          </a:xfrm>
          <a:prstGeom prst="ellipse">
            <a:avLst/>
          </a:prstGeom>
          <a:solidFill>
            <a:srgbClr val="1616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</p:txBody>
      </p:sp>
      <p:sp>
        <p:nvSpPr>
          <p:cNvPr id="14" name="타원 13"/>
          <p:cNvSpPr/>
          <p:nvPr/>
        </p:nvSpPr>
        <p:spPr>
          <a:xfrm>
            <a:off x="5478530" y="1124408"/>
            <a:ext cx="741405" cy="741405"/>
          </a:xfrm>
          <a:prstGeom prst="ellipse">
            <a:avLst/>
          </a:prstGeom>
          <a:solidFill>
            <a:srgbClr val="E609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</p:txBody>
      </p:sp>
      <p:sp>
        <p:nvSpPr>
          <p:cNvPr id="16" name="타원 15"/>
          <p:cNvSpPr/>
          <p:nvPr/>
        </p:nvSpPr>
        <p:spPr>
          <a:xfrm>
            <a:off x="6483546" y="1124408"/>
            <a:ext cx="741405" cy="741405"/>
          </a:xfrm>
          <a:prstGeom prst="ellipse">
            <a:avLst/>
          </a:prstGeom>
          <a:solidFill>
            <a:srgbClr val="BDBD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</p:txBody>
      </p:sp>
      <p:sp>
        <p:nvSpPr>
          <p:cNvPr id="20" name="타원 19"/>
          <p:cNvSpPr/>
          <p:nvPr/>
        </p:nvSpPr>
        <p:spPr>
          <a:xfrm>
            <a:off x="7488562" y="1124407"/>
            <a:ext cx="741405" cy="741405"/>
          </a:xfrm>
          <a:prstGeom prst="ellipse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316916" y="1991206"/>
            <a:ext cx="7938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>
                <a:solidFill>
                  <a:srgbClr val="161649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#333366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00230" y="1991206"/>
            <a:ext cx="7585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>
                <a:solidFill>
                  <a:srgbClr val="161649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#e6097f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33850" y="1991206"/>
            <a:ext cx="8258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>
                <a:solidFill>
                  <a:srgbClr val="161649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#BDBDEE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488562" y="1991205"/>
            <a:ext cx="6944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>
                <a:solidFill>
                  <a:srgbClr val="161649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#</a:t>
            </a:r>
            <a:r>
              <a:rPr lang="en-US" altLang="ko-KR" sz="1200" dirty="0" err="1">
                <a:solidFill>
                  <a:srgbClr val="161649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cccccc</a:t>
            </a:r>
            <a:endParaRPr lang="en-US" altLang="ko-KR" sz="1200" dirty="0">
              <a:solidFill>
                <a:srgbClr val="161649"/>
              </a:solidFill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316915" y="2603892"/>
            <a:ext cx="7527545" cy="2908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latin typeface="LG Smart UI SemiBold" panose="020B0700000101010101" pitchFamily="50" charset="-127"/>
                <a:ea typeface="LG Smart UI SemiBold" panose="020B0700000101010101" pitchFamily="50" charset="-127"/>
              </a:rPr>
              <a:t>LG U+ </a:t>
            </a:r>
            <a:r>
              <a:rPr lang="ko-KR" altLang="en-US" sz="2800" b="1" dirty="0">
                <a:latin typeface="LG Smart UI SemiBold" panose="020B0700000101010101" pitchFamily="50" charset="-127"/>
                <a:ea typeface="LG Smart UI SemiBold" panose="020B0700000101010101" pitchFamily="50" charset="-127"/>
              </a:rPr>
              <a:t>고유 컬러를 포인트 컬러로 활용</a:t>
            </a:r>
            <a:endParaRPr lang="en-US" altLang="ko-KR" sz="2800" b="1" dirty="0">
              <a:latin typeface="LG Smart UI SemiBold" panose="020B0700000101010101" pitchFamily="50" charset="-127"/>
              <a:ea typeface="LG Smart UI SemiBold" panose="020B0700000101010101" pitchFamily="50" charset="-127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ko-KR" sz="1100" dirty="0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2400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아이덴티티 컬러와 보색 관계인</a:t>
            </a:r>
            <a:r>
              <a:rPr lang="en-US" altLang="ko-KR" sz="2400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 BLUE</a:t>
            </a:r>
            <a:r>
              <a:rPr lang="ko-KR" altLang="en-US" sz="2400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에 </a:t>
            </a:r>
            <a:r>
              <a:rPr lang="en-US" altLang="ko-KR" sz="2400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VIOLET</a:t>
            </a:r>
            <a:r>
              <a:rPr lang="ko-KR" altLang="en-US" sz="2400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을 믹스한  </a:t>
            </a:r>
            <a:r>
              <a:rPr lang="en-US" altLang="ko-KR" sz="2400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DEEP BLUE</a:t>
            </a:r>
            <a:r>
              <a:rPr lang="ko-KR" altLang="en-US" sz="2400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를 사용</a:t>
            </a:r>
            <a:endParaRPr lang="en-US" altLang="ko-KR" sz="2400" dirty="0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2400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단조롭게 보일 수 있는 부분에</a:t>
            </a:r>
            <a:r>
              <a:rPr lang="en-US" altLang="ko-KR" sz="2400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 </a:t>
            </a:r>
            <a:r>
              <a:rPr lang="ko-KR" altLang="en-US" sz="2400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리듬감 가미 </a:t>
            </a:r>
            <a:endParaRPr lang="en-US" altLang="ko-KR" sz="2400" dirty="0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ko-KR" sz="2400" dirty="0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2400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LG U+</a:t>
            </a:r>
            <a:r>
              <a:rPr lang="ko-KR" altLang="en-US" sz="2400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의 고객이 다양한 서비스를 사용하며 축적된 인상을 유지하면서도 세련되고 신뢰감 있는 </a:t>
            </a:r>
            <a:r>
              <a:rPr lang="en-US" altLang="ko-KR" sz="2400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BX(</a:t>
            </a:r>
            <a:r>
              <a:rPr lang="ko-KR" altLang="en-US" sz="2400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브랜드</a:t>
            </a:r>
            <a:r>
              <a:rPr lang="en-US" altLang="ko-KR" sz="2400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 </a:t>
            </a:r>
            <a:r>
              <a:rPr lang="ko-KR" altLang="en-US" sz="2400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경험</a:t>
            </a:r>
            <a:r>
              <a:rPr lang="en-US" altLang="ko-KR" sz="2400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)</a:t>
            </a:r>
            <a:r>
              <a:rPr lang="ko-KR" altLang="en-US" sz="2400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디자인을 구현</a:t>
            </a:r>
            <a:endParaRPr lang="en-US" altLang="ko-KR" sz="2400" dirty="0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4DFCB42B-38F7-47EE-A910-13FF805550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68" t="3382" r="58858" b="7928"/>
          <a:stretch/>
        </p:blipFill>
        <p:spPr>
          <a:xfrm>
            <a:off x="347540" y="1124407"/>
            <a:ext cx="3209868" cy="55213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211972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271850" y="142916"/>
            <a:ext cx="102463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000" dirty="0">
                <a:solidFill>
                  <a:srgbClr val="16164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Icon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538084" y="2655456"/>
            <a:ext cx="780213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6600" dirty="0">
                <a:solidFill>
                  <a:schemeClr val="bg1"/>
                </a:solidFill>
              </a:rPr>
              <a:t>디자인스타일가이드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69515" y="961445"/>
            <a:ext cx="3273653" cy="28007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/>
              <a:t>아이콘 스타일 그래픽 볼륨은</a:t>
            </a:r>
            <a:endParaRPr lang="en-US" altLang="ko-KR" sz="1600" dirty="0"/>
          </a:p>
          <a:p>
            <a:r>
              <a:rPr lang="ko-KR" altLang="en-US" sz="1600" dirty="0"/>
              <a:t>전체적으로 </a:t>
            </a:r>
            <a:r>
              <a:rPr lang="ko-KR" altLang="en-US" sz="1600" dirty="0" err="1"/>
              <a:t>일관성있게</a:t>
            </a:r>
            <a:r>
              <a:rPr lang="ko-KR" altLang="en-US" sz="1600" dirty="0"/>
              <a:t> 통일</a:t>
            </a:r>
            <a:endParaRPr lang="en-US" altLang="ko-KR" sz="1600" dirty="0"/>
          </a:p>
          <a:p>
            <a:endParaRPr lang="en-US" altLang="ko-KR" sz="1600" dirty="0"/>
          </a:p>
          <a:p>
            <a:r>
              <a:rPr lang="ko-KR" altLang="en-US" sz="1600" dirty="0"/>
              <a:t>아이콘 스타일은 복잡하지 않으며</a:t>
            </a:r>
            <a:endParaRPr lang="en-US" altLang="ko-KR" sz="1600" dirty="0"/>
          </a:p>
          <a:p>
            <a:r>
              <a:rPr lang="ko-KR" altLang="en-US" sz="1600" dirty="0"/>
              <a:t>직관적으로 쉽게 </a:t>
            </a:r>
            <a:r>
              <a:rPr lang="ko-KR" altLang="en-US" sz="1600" dirty="0" err="1"/>
              <a:t>컨텐츠에</a:t>
            </a:r>
            <a:r>
              <a:rPr lang="ko-KR" altLang="en-US" sz="1600" dirty="0"/>
              <a:t> 도달</a:t>
            </a:r>
            <a:endParaRPr lang="en-US" altLang="ko-KR" sz="1600" dirty="0"/>
          </a:p>
          <a:p>
            <a:r>
              <a:rPr lang="ko-KR" altLang="en-US" sz="1600" dirty="0"/>
              <a:t>할 수 있게 적용</a:t>
            </a:r>
            <a:endParaRPr lang="en-US" altLang="ko-KR" sz="1600" dirty="0"/>
          </a:p>
          <a:p>
            <a:endParaRPr lang="en-US" altLang="ko-KR" sz="1600" dirty="0"/>
          </a:p>
          <a:p>
            <a:r>
              <a:rPr lang="ko-KR" altLang="en-US" sz="1600" dirty="0"/>
              <a:t>아이콘</a:t>
            </a:r>
            <a:r>
              <a:rPr lang="en-US" altLang="ko-KR" sz="1600" dirty="0"/>
              <a:t>+</a:t>
            </a:r>
            <a:r>
              <a:rPr lang="ko-KR" altLang="en-US" sz="1600" dirty="0" err="1"/>
              <a:t>알럿설명</a:t>
            </a:r>
            <a:r>
              <a:rPr lang="ko-KR" altLang="en-US" sz="1600" dirty="0"/>
              <a:t> 같이 제공하여</a:t>
            </a:r>
            <a:endParaRPr lang="en-US" altLang="ko-KR" sz="1600" dirty="0"/>
          </a:p>
          <a:p>
            <a:r>
              <a:rPr lang="ko-KR" altLang="en-US" sz="1600" dirty="0"/>
              <a:t>접근의 용이성을 높임</a:t>
            </a:r>
            <a:endParaRPr lang="en-US" altLang="ko-KR" sz="1600" dirty="0"/>
          </a:p>
          <a:p>
            <a:endParaRPr lang="en-US" altLang="ko-KR" sz="1600" dirty="0"/>
          </a:p>
          <a:p>
            <a:endParaRPr lang="en-US" altLang="ko-KR" sz="1600" dirty="0"/>
          </a:p>
        </p:txBody>
      </p:sp>
      <p:graphicFrame>
        <p:nvGraphicFramePr>
          <p:cNvPr id="7" name="개체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0259128"/>
              </p:ext>
            </p:extLst>
          </p:nvPr>
        </p:nvGraphicFramePr>
        <p:xfrm>
          <a:off x="732413" y="2227369"/>
          <a:ext cx="1428392" cy="33901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1" name="Image" r:id="rId3" imgW="1968120" imgH="4672800" progId="Photoshop.Image.19">
                  <p:embed/>
                </p:oleObj>
              </mc:Choice>
              <mc:Fallback>
                <p:oleObj name="Image" r:id="rId3" imgW="1968120" imgH="4672800" progId="Photoshop.Image.19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32413" y="2227369"/>
                        <a:ext cx="1428392" cy="33901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3" name="그림 3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33" t="34345" r="8782" b="42840"/>
          <a:stretch/>
        </p:blipFill>
        <p:spPr>
          <a:xfrm>
            <a:off x="3022499" y="1937321"/>
            <a:ext cx="4645502" cy="14701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8" name="개체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9224264"/>
              </p:ext>
            </p:extLst>
          </p:nvPr>
        </p:nvGraphicFramePr>
        <p:xfrm>
          <a:off x="3122721" y="4938755"/>
          <a:ext cx="36068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2" name="Image" r:id="rId6" imgW="3606120" imgH="990360" progId="Photoshop.Image.19">
                  <p:embed/>
                </p:oleObj>
              </mc:Choice>
              <mc:Fallback>
                <p:oleObj name="Image" r:id="rId6" imgW="3606120" imgH="990360" progId="Photoshop.Image.19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122721" y="4938755"/>
                        <a:ext cx="3606800" cy="990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개체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4094496"/>
              </p:ext>
            </p:extLst>
          </p:nvPr>
        </p:nvGraphicFramePr>
        <p:xfrm>
          <a:off x="3103563" y="3848100"/>
          <a:ext cx="35941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3" name="Image" r:id="rId8" imgW="3593520" imgH="939600" progId="Photoshop.Image.19">
                  <p:embed/>
                </p:oleObj>
              </mc:Choice>
              <mc:Fallback>
                <p:oleObj name="Image" r:id="rId8" imgW="3593520" imgH="939600" progId="Photoshop.Image.19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103563" y="3848100"/>
                        <a:ext cx="3594100" cy="939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E32CE85A-9B12-4B29-8459-7FC71491BBAF}"/>
              </a:ext>
            </a:extLst>
          </p:cNvPr>
          <p:cNvSpPr txBox="1"/>
          <p:nvPr/>
        </p:nvSpPr>
        <p:spPr>
          <a:xfrm>
            <a:off x="1152261" y="1119774"/>
            <a:ext cx="9268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As is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7B1617-778F-43DC-9C49-99C9E72EBCAF}"/>
              </a:ext>
            </a:extLst>
          </p:cNvPr>
          <p:cNvSpPr txBox="1"/>
          <p:nvPr/>
        </p:nvSpPr>
        <p:spPr>
          <a:xfrm>
            <a:off x="6503892" y="1033276"/>
            <a:ext cx="10039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dirty="0">
                <a:solidFill>
                  <a:srgbClr val="D7006D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To be</a:t>
            </a:r>
          </a:p>
        </p:txBody>
      </p:sp>
    </p:spTree>
    <p:extLst>
      <p:ext uri="{BB962C8B-B14F-4D97-AF65-F5344CB8AC3E}">
        <p14:creationId xmlns:p14="http://schemas.microsoft.com/office/powerpoint/2010/main" val="38435901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211</Words>
  <Application>Microsoft Office PowerPoint</Application>
  <PresentationFormat>와이드스크린</PresentationFormat>
  <Paragraphs>55</Paragraphs>
  <Slides>6</Slides>
  <Notes>0</Notes>
  <HiddenSlides>0</HiddenSlides>
  <MMClips>0</MMClips>
  <ScaleCrop>false</ScaleCrop>
  <HeadingPairs>
    <vt:vector size="8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4" baseType="lpstr">
      <vt:lpstr>LG Smart UI Bold</vt:lpstr>
      <vt:lpstr>LG Smart UI Regular</vt:lpstr>
      <vt:lpstr>LG Smart UI SemiBold</vt:lpstr>
      <vt:lpstr>맑은 고딕</vt:lpstr>
      <vt:lpstr>Arial</vt:lpstr>
      <vt:lpstr>Verdana</vt:lpstr>
      <vt:lpstr>Office 테마</vt:lpstr>
      <vt:lpstr>Image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손성숙 (차장) (주)젬텍 (sss503@cnspartner.com,  )</dc:creator>
  <cp:lastModifiedBy>박 철우</cp:lastModifiedBy>
  <cp:revision>35</cp:revision>
  <dcterms:created xsi:type="dcterms:W3CDTF">2020-09-10T05:03:36Z</dcterms:created>
  <dcterms:modified xsi:type="dcterms:W3CDTF">2020-09-10T07:28:31Z</dcterms:modified>
</cp:coreProperties>
</file>