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9"/>
  </p:notesMasterIdLst>
  <p:handoutMasterIdLst>
    <p:handoutMasterId r:id="rId10"/>
  </p:handoutMasterIdLst>
  <p:sldIdLst>
    <p:sldId id="283" r:id="rId3"/>
    <p:sldId id="284" r:id="rId4"/>
    <p:sldId id="292" r:id="rId5"/>
    <p:sldId id="293" r:id="rId6"/>
    <p:sldId id="297" r:id="rId7"/>
    <p:sldId id="296" r:id="rId8"/>
  </p:sldIdLst>
  <p:sldSz cx="9906000" cy="6858000" type="A4"/>
  <p:notesSz cx="6735763" cy="98663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8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754">
          <p15:clr>
            <a:srgbClr val="A4A3A4"/>
          </p15:clr>
        </p15:guide>
        <p15:guide id="5" pos="3120">
          <p15:clr>
            <a:srgbClr val="A4A3A4"/>
          </p15:clr>
        </p15:guide>
        <p15:guide id="6" pos="126">
          <p15:clr>
            <a:srgbClr val="A4A3A4"/>
          </p15:clr>
        </p15:guide>
        <p15:guide id="7" pos="61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FF"/>
    <a:srgbClr val="FFFF99"/>
    <a:srgbClr val="FFFF66"/>
    <a:srgbClr val="FFFFCC"/>
    <a:srgbClr val="99CCFF"/>
    <a:srgbClr val="66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 autoAdjust="0"/>
  </p:normalViewPr>
  <p:slideViewPr>
    <p:cSldViewPr>
      <p:cViewPr varScale="1">
        <p:scale>
          <a:sx n="87" d="100"/>
          <a:sy n="87" d="100"/>
        </p:scale>
        <p:origin x="1061" y="77"/>
      </p:cViewPr>
      <p:guideLst>
        <p:guide orient="horz" pos="2160"/>
        <p:guide orient="horz" pos="4156"/>
        <p:guide orient="horz" pos="935"/>
        <p:guide orient="horz" pos="754"/>
        <p:guide pos="3120"/>
        <p:guide pos="126"/>
        <p:guide pos="6114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56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2748EC85-28FD-47FD-A47B-E8E251F98C8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8837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fld id="{556171D5-AB6C-4219-AA66-E3F4A8400FE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7305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49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85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3844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093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429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39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04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4163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223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67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8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322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6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30647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1745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50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85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83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74375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71559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02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70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Group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90003237"/>
              </p:ext>
            </p:extLst>
          </p:nvPr>
        </p:nvGraphicFramePr>
        <p:xfrm>
          <a:off x="200025" y="506413"/>
          <a:ext cx="9505950" cy="425450"/>
        </p:xfrm>
        <a:graphic>
          <a:graphicData uri="http://schemas.openxmlformats.org/drawingml/2006/table">
            <a:tbl>
              <a:tblPr/>
              <a:tblGrid>
                <a:gridCol w="95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90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프로젝트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UCAP APM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문</a:t>
                      </a:r>
                      <a:b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서</a:t>
                      </a:r>
                      <a:b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</a:b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체" panose="020B0609000101010101" pitchFamily="49" charset="-127"/>
                        </a:rPr>
                        <a:t>명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시스템구성도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작성자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박병준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작업일자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2019.07.19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시스템   명</a:t>
                      </a:r>
                    </a:p>
                  </a:txBody>
                  <a:tcPr marL="39600" marR="3960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문서번호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Version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가는각진제목체" pitchFamily="18" charset="-127"/>
                          <a:ea typeface="가는각진제목체" pitchFamily="18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0.1</a:t>
                      </a:r>
                    </a:p>
                  </a:txBody>
                  <a:tcPr marL="39600" marR="396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4722" name="Rectangle 34"/>
          <p:cNvSpPr>
            <a:spLocks noChangeArrowheads="1"/>
          </p:cNvSpPr>
          <p:nvPr/>
        </p:nvSpPr>
        <p:spPr bwMode="auto">
          <a:xfrm>
            <a:off x="200472" y="1196975"/>
            <a:ext cx="9501188" cy="5327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ko-KR" altLang="en-US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4723" name="Rectangle 35"/>
          <p:cNvSpPr>
            <a:spLocks noChangeArrowheads="1"/>
          </p:cNvSpPr>
          <p:nvPr/>
        </p:nvSpPr>
        <p:spPr bwMode="auto">
          <a:xfrm>
            <a:off x="4737100" y="6599238"/>
            <a:ext cx="301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ctr" eaLnBrk="1" hangingPunct="1"/>
            <a:fld id="{6724BD92-05DF-415A-8C1A-7188F73A6500}" type="slidenum">
              <a:rPr lang="en-US" altLang="ko-KR">
                <a:solidFill>
                  <a:schemeClr val="tx1"/>
                </a:solidFill>
                <a:latin typeface="Times New Roman" panose="02020603050405020304" pitchFamily="18" charset="0"/>
                <a:ea typeface="가는각진제목체" pitchFamily="18" charset="-127"/>
              </a:rPr>
              <a:pPr algn="ctr" eaLnBrk="1" hangingPunct="1"/>
              <a:t>‹#›</a:t>
            </a:fld>
            <a:endParaRPr lang="en-US" altLang="ko-KR">
              <a:solidFill>
                <a:schemeClr val="tx1"/>
              </a:solidFill>
              <a:latin typeface="Times New Roman" panose="02020603050405020304" pitchFamily="18" charset="0"/>
              <a:ea typeface="가는각진제목체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900">
          <a:solidFill>
            <a:schemeClr val="tx2"/>
          </a:solidFill>
          <a:latin typeface="가는각진제목체" pitchFamily="18" charset="-127"/>
          <a:ea typeface="가는각진제목체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3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055556"/>
              </p:ext>
            </p:extLst>
          </p:nvPr>
        </p:nvGraphicFramePr>
        <p:xfrm>
          <a:off x="3241675" y="3573463"/>
          <a:ext cx="3656013" cy="577850"/>
        </p:xfrm>
        <a:graphic>
          <a:graphicData uri="http://schemas.openxmlformats.org/drawingml/2006/table">
            <a:tbl>
              <a:tblPr/>
              <a:tblGrid>
                <a:gridCol w="1141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문 서 번 호</a:t>
                      </a:r>
                      <a:endParaRPr kumimoji="1" lang="ko-KR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작 성 일 자</a:t>
                      </a:r>
                      <a:endParaRPr kumimoji="1" lang="ko-KR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2019.07.19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2198688" y="2196852"/>
            <a:ext cx="5473700" cy="800100"/>
            <a:chOff x="1260" y="250"/>
            <a:chExt cx="3448" cy="504"/>
          </a:xfrm>
        </p:grpSpPr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1306" y="301"/>
              <a:ext cx="3402" cy="453"/>
            </a:xfrm>
            <a:prstGeom prst="rect">
              <a:avLst/>
            </a:prstGeom>
            <a:solidFill>
              <a:srgbClr val="969696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260" y="250"/>
              <a:ext cx="3402" cy="453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ko-KR" altLang="en-US" sz="2000" b="1" dirty="0" smtClean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시스템구성도</a:t>
              </a:r>
              <a:endParaRPr lang="en-US" altLang="ko-KR" sz="2000" b="1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TextBox 1"/>
          <p:cNvSpPr txBox="1"/>
          <p:nvPr/>
        </p:nvSpPr>
        <p:spPr>
          <a:xfrm>
            <a:off x="2003933" y="792287"/>
            <a:ext cx="5936240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UCAP APM 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구축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Text Box 35"/>
          <p:cNvSpPr txBox="1">
            <a:spLocks noChangeArrowheads="1"/>
          </p:cNvSpPr>
          <p:nvPr/>
        </p:nvSpPr>
        <p:spPr bwMode="auto">
          <a:xfrm>
            <a:off x="3763963" y="860425"/>
            <a:ext cx="2376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</a:t>
            </a:r>
            <a:r>
              <a:rPr lang="ko-KR" altLang="en-US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문 서 개 정 이  력 표</a:t>
            </a:r>
            <a:r>
              <a:rPr lang="en-US" altLang="ko-KR" sz="16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graphicFrame>
        <p:nvGraphicFramePr>
          <p:cNvPr id="316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058732"/>
              </p:ext>
            </p:extLst>
          </p:nvPr>
        </p:nvGraphicFramePr>
        <p:xfrm>
          <a:off x="200025" y="1412776"/>
          <a:ext cx="9505950" cy="5020747"/>
        </p:xfrm>
        <a:graphic>
          <a:graphicData uri="http://schemas.openxmlformats.org/drawingml/2006/table">
            <a:tbl>
              <a:tblPr/>
              <a:tblGrid>
                <a:gridCol w="169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작업자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726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V0.1</a:t>
                      </a: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2019.07.19</a:t>
                      </a: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최초 작성</a:t>
                      </a: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박병준</a:t>
                      </a: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6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auto">
          <a:xfrm>
            <a:off x="2144688" y="1340768"/>
            <a:ext cx="7416824" cy="5112568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1</a:t>
            </a:r>
            <a:r>
              <a:rPr lang="en-US" altLang="ko-KR" sz="1000" b="1" dirty="0" smtClean="0"/>
              <a:t>. </a:t>
            </a:r>
            <a:r>
              <a:rPr lang="ko-KR" altLang="en-US" sz="1000" b="1" dirty="0" smtClean="0"/>
              <a:t>시스템 구성도</a:t>
            </a:r>
            <a:r>
              <a:rPr lang="en-US" altLang="ko-KR" sz="1000" b="1" dirty="0" smtClean="0"/>
              <a:t>-</a:t>
            </a:r>
            <a:r>
              <a:rPr lang="ko-KR" altLang="en-US" sz="1000" b="1" dirty="0" smtClean="0"/>
              <a:t>전체</a:t>
            </a:r>
            <a:endParaRPr lang="ko-KR" altLang="en-US" sz="1000" b="1" dirty="0"/>
          </a:p>
        </p:txBody>
      </p:sp>
      <p:grpSp>
        <p:nvGrpSpPr>
          <p:cNvPr id="4" name="그룹 3"/>
          <p:cNvGrpSpPr/>
          <p:nvPr/>
        </p:nvGrpSpPr>
        <p:grpSpPr>
          <a:xfrm>
            <a:off x="2381009" y="4859746"/>
            <a:ext cx="1635887" cy="1070706"/>
            <a:chOff x="1639197" y="2092472"/>
            <a:chExt cx="1635887" cy="1070706"/>
          </a:xfrm>
        </p:grpSpPr>
        <p:sp>
          <p:nvSpPr>
            <p:cNvPr id="95" name="Rectangle 247"/>
            <p:cNvSpPr>
              <a:spLocks noChangeArrowheads="1"/>
            </p:cNvSpPr>
            <p:nvPr/>
          </p:nvSpPr>
          <p:spPr bwMode="auto">
            <a:xfrm>
              <a:off x="1639197" y="2092472"/>
              <a:ext cx="1635887" cy="1070706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8" name="직사각형 47"/>
            <p:cNvSpPr/>
            <p:nvPr/>
          </p:nvSpPr>
          <p:spPr bwMode="auto">
            <a:xfrm rot="10800000">
              <a:off x="1699380" y="2377283"/>
              <a:ext cx="1512169" cy="740647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직사각형 304"/>
            <p:cNvSpPr>
              <a:spLocks noChangeArrowheads="1"/>
            </p:cNvSpPr>
            <p:nvPr/>
          </p:nvSpPr>
          <p:spPr bwMode="auto">
            <a:xfrm rot="10800000" flipV="1">
              <a:off x="1699382" y="2134790"/>
              <a:ext cx="151216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MUX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1790438" y="2442039"/>
              <a:ext cx="617210" cy="153725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FS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468208" y="2436634"/>
              <a:ext cx="648090" cy="159131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W</a:t>
              </a:r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1783284" y="2641152"/>
              <a:ext cx="617210" cy="199842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소켓 </a:t>
              </a: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pool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2461054" y="2641881"/>
              <a:ext cx="648090" cy="199113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버퍼 </a:t>
              </a: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pool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1790438" y="2889439"/>
              <a:ext cx="1318622" cy="199842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Session </a:t>
              </a:r>
              <a:r>
                <a:rPr lang="ko-KR" altLang="en-US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매니저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5185870" y="4774414"/>
            <a:ext cx="1635887" cy="1520135"/>
            <a:chOff x="2743644" y="3890391"/>
            <a:chExt cx="1635887" cy="1520135"/>
          </a:xfrm>
        </p:grpSpPr>
        <p:sp>
          <p:nvSpPr>
            <p:cNvPr id="126" name="Rectangle 247"/>
            <p:cNvSpPr>
              <a:spLocks noChangeArrowheads="1"/>
            </p:cNvSpPr>
            <p:nvPr/>
          </p:nvSpPr>
          <p:spPr bwMode="auto">
            <a:xfrm>
              <a:off x="2743644" y="3890391"/>
              <a:ext cx="1635887" cy="1520135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3" name="직사각형 102"/>
            <p:cNvSpPr/>
            <p:nvPr/>
          </p:nvSpPr>
          <p:spPr bwMode="auto">
            <a:xfrm rot="10800000">
              <a:off x="2803824" y="4181482"/>
              <a:ext cx="1512169" cy="1171672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직사각형 304"/>
            <p:cNvSpPr>
              <a:spLocks noChangeArrowheads="1"/>
            </p:cNvSpPr>
            <p:nvPr/>
          </p:nvSpPr>
          <p:spPr bwMode="auto">
            <a:xfrm rot="10800000" flipV="1">
              <a:off x="2803827" y="3938989"/>
              <a:ext cx="151216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CS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889037" y="4890654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IU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3168844" y="4890654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3448651" y="4890654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CM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09" name="직사각형 108"/>
            <p:cNvSpPr/>
            <p:nvPr/>
          </p:nvSpPr>
          <p:spPr>
            <a:xfrm>
              <a:off x="3728458" y="4890654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4008265" y="4890654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CT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113" name="직선 화살표 연결선 112"/>
            <p:cNvCxnSpPr/>
            <p:nvPr/>
          </p:nvCxnSpPr>
          <p:spPr>
            <a:xfrm>
              <a:off x="2950441" y="4497629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화살표 연결선 113"/>
            <p:cNvCxnSpPr/>
            <p:nvPr/>
          </p:nvCxnSpPr>
          <p:spPr>
            <a:xfrm>
              <a:off x="3049501" y="4497629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직선 화살표 연결선 115"/>
            <p:cNvCxnSpPr/>
            <p:nvPr/>
          </p:nvCxnSpPr>
          <p:spPr>
            <a:xfrm>
              <a:off x="3219871" y="4504298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직선 화살표 연결선 116"/>
            <p:cNvCxnSpPr/>
            <p:nvPr/>
          </p:nvCxnSpPr>
          <p:spPr>
            <a:xfrm>
              <a:off x="3318931" y="4504298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직선 화살표 연결선 117"/>
            <p:cNvCxnSpPr/>
            <p:nvPr/>
          </p:nvCxnSpPr>
          <p:spPr>
            <a:xfrm>
              <a:off x="3512095" y="4504298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직선 화살표 연결선 118"/>
            <p:cNvCxnSpPr/>
            <p:nvPr/>
          </p:nvCxnSpPr>
          <p:spPr>
            <a:xfrm>
              <a:off x="3611155" y="4504298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직선 화살표 연결선 119"/>
            <p:cNvCxnSpPr/>
            <p:nvPr/>
          </p:nvCxnSpPr>
          <p:spPr>
            <a:xfrm>
              <a:off x="3784887" y="4505221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직선 화살표 연결선 120"/>
            <p:cNvCxnSpPr/>
            <p:nvPr/>
          </p:nvCxnSpPr>
          <p:spPr>
            <a:xfrm>
              <a:off x="3883947" y="4505221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직선 화살표 연결선 121"/>
            <p:cNvCxnSpPr/>
            <p:nvPr/>
          </p:nvCxnSpPr>
          <p:spPr>
            <a:xfrm>
              <a:off x="4065299" y="4511918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직선 화살표 연결선 122"/>
            <p:cNvCxnSpPr/>
            <p:nvPr/>
          </p:nvCxnSpPr>
          <p:spPr>
            <a:xfrm>
              <a:off x="4164359" y="4511918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454"/>
            <p:cNvSpPr txBox="1">
              <a:spLocks noChangeArrowheads="1"/>
            </p:cNvSpPr>
            <p:nvPr/>
          </p:nvSpPr>
          <p:spPr bwMode="auto">
            <a:xfrm>
              <a:off x="2989376" y="4591546"/>
              <a:ext cx="1224131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ko-KR" altLang="en-US" sz="90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프로세스간 통신</a:t>
              </a:r>
              <a:endParaRPr lang="ko-KR" altLang="en-US" sz="9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898695" y="4263204"/>
              <a:ext cx="1331708" cy="191946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Gateway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81" name="그룹 180"/>
          <p:cNvGrpSpPr/>
          <p:nvPr/>
        </p:nvGrpSpPr>
        <p:grpSpPr>
          <a:xfrm>
            <a:off x="2381009" y="3419586"/>
            <a:ext cx="1635887" cy="1070706"/>
            <a:chOff x="1639197" y="2092472"/>
            <a:chExt cx="1635887" cy="1070706"/>
          </a:xfrm>
        </p:grpSpPr>
        <p:sp>
          <p:nvSpPr>
            <p:cNvPr id="182" name="Rectangle 247"/>
            <p:cNvSpPr>
              <a:spLocks noChangeArrowheads="1"/>
            </p:cNvSpPr>
            <p:nvPr/>
          </p:nvSpPr>
          <p:spPr bwMode="auto">
            <a:xfrm>
              <a:off x="1639197" y="2092472"/>
              <a:ext cx="1635887" cy="1070706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3" name="직사각형 182"/>
            <p:cNvSpPr/>
            <p:nvPr/>
          </p:nvSpPr>
          <p:spPr bwMode="auto">
            <a:xfrm rot="10800000">
              <a:off x="1699380" y="2377283"/>
              <a:ext cx="1512169" cy="740647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4" name="직사각형 304"/>
            <p:cNvSpPr>
              <a:spLocks noChangeArrowheads="1"/>
            </p:cNvSpPr>
            <p:nvPr/>
          </p:nvSpPr>
          <p:spPr bwMode="auto">
            <a:xfrm rot="10800000" flipV="1">
              <a:off x="1699382" y="2134790"/>
              <a:ext cx="151216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MUX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185" name="직사각형 184"/>
            <p:cNvSpPr/>
            <p:nvPr/>
          </p:nvSpPr>
          <p:spPr>
            <a:xfrm>
              <a:off x="1790438" y="2442039"/>
              <a:ext cx="617210" cy="153725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FS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68208" y="2436634"/>
              <a:ext cx="648090" cy="159131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W</a:t>
              </a:r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87" name="직사각형 186"/>
            <p:cNvSpPr/>
            <p:nvPr/>
          </p:nvSpPr>
          <p:spPr>
            <a:xfrm>
              <a:off x="1783284" y="2641152"/>
              <a:ext cx="617210" cy="199842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소켓 </a:t>
              </a: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pool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88" name="직사각형 187"/>
            <p:cNvSpPr/>
            <p:nvPr/>
          </p:nvSpPr>
          <p:spPr>
            <a:xfrm>
              <a:off x="2461054" y="2641881"/>
              <a:ext cx="648090" cy="199113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버퍼 </a:t>
              </a: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pool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89" name="직사각형 188"/>
            <p:cNvSpPr/>
            <p:nvPr/>
          </p:nvSpPr>
          <p:spPr>
            <a:xfrm>
              <a:off x="1790438" y="2889439"/>
              <a:ext cx="1318622" cy="199842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Session </a:t>
              </a:r>
              <a:r>
                <a:rPr lang="ko-KR" altLang="en-US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매니저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2381009" y="1916832"/>
            <a:ext cx="1635887" cy="1070706"/>
            <a:chOff x="1639197" y="2092472"/>
            <a:chExt cx="1635887" cy="1070706"/>
          </a:xfrm>
        </p:grpSpPr>
        <p:sp>
          <p:nvSpPr>
            <p:cNvPr id="191" name="Rectangle 247"/>
            <p:cNvSpPr>
              <a:spLocks noChangeArrowheads="1"/>
            </p:cNvSpPr>
            <p:nvPr/>
          </p:nvSpPr>
          <p:spPr bwMode="auto">
            <a:xfrm>
              <a:off x="1639197" y="2092472"/>
              <a:ext cx="1635887" cy="1070706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2" name="직사각형 191"/>
            <p:cNvSpPr/>
            <p:nvPr/>
          </p:nvSpPr>
          <p:spPr bwMode="auto">
            <a:xfrm rot="10800000">
              <a:off x="1699380" y="2377283"/>
              <a:ext cx="1512169" cy="740647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3" name="직사각형 304"/>
            <p:cNvSpPr>
              <a:spLocks noChangeArrowheads="1"/>
            </p:cNvSpPr>
            <p:nvPr/>
          </p:nvSpPr>
          <p:spPr bwMode="auto">
            <a:xfrm rot="10800000" flipV="1">
              <a:off x="1699382" y="2134790"/>
              <a:ext cx="151216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MUX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194" name="직사각형 193"/>
            <p:cNvSpPr/>
            <p:nvPr/>
          </p:nvSpPr>
          <p:spPr>
            <a:xfrm>
              <a:off x="1790438" y="2442039"/>
              <a:ext cx="617210" cy="153725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FS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95" name="직사각형 194"/>
            <p:cNvSpPr/>
            <p:nvPr/>
          </p:nvSpPr>
          <p:spPr>
            <a:xfrm>
              <a:off x="2468208" y="2436634"/>
              <a:ext cx="648090" cy="159131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W</a:t>
              </a:r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1783284" y="2641152"/>
              <a:ext cx="617210" cy="199842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소켓 </a:t>
              </a: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pool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97" name="직사각형 196"/>
            <p:cNvSpPr/>
            <p:nvPr/>
          </p:nvSpPr>
          <p:spPr>
            <a:xfrm>
              <a:off x="2461054" y="2641881"/>
              <a:ext cx="648090" cy="199113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버퍼 </a:t>
              </a: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pool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98" name="직사각형 197"/>
            <p:cNvSpPr/>
            <p:nvPr/>
          </p:nvSpPr>
          <p:spPr>
            <a:xfrm>
              <a:off x="1790438" y="2889439"/>
              <a:ext cx="1318622" cy="199842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Session </a:t>
              </a:r>
              <a:r>
                <a:rPr lang="ko-KR" altLang="en-US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매니저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99" name="그룹 198"/>
          <p:cNvGrpSpPr/>
          <p:nvPr/>
        </p:nvGrpSpPr>
        <p:grpSpPr>
          <a:xfrm>
            <a:off x="5189321" y="3108042"/>
            <a:ext cx="1635887" cy="1520135"/>
            <a:chOff x="2743644" y="3890391"/>
            <a:chExt cx="1635887" cy="1520135"/>
          </a:xfrm>
        </p:grpSpPr>
        <p:sp>
          <p:nvSpPr>
            <p:cNvPr id="200" name="Rectangle 247"/>
            <p:cNvSpPr>
              <a:spLocks noChangeArrowheads="1"/>
            </p:cNvSpPr>
            <p:nvPr/>
          </p:nvSpPr>
          <p:spPr bwMode="auto">
            <a:xfrm>
              <a:off x="2743644" y="3890391"/>
              <a:ext cx="1635887" cy="1520135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1" name="직사각형 200"/>
            <p:cNvSpPr/>
            <p:nvPr/>
          </p:nvSpPr>
          <p:spPr bwMode="auto">
            <a:xfrm rot="10800000">
              <a:off x="2803824" y="4181482"/>
              <a:ext cx="1512169" cy="1171672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2" name="직사각형 304"/>
            <p:cNvSpPr>
              <a:spLocks noChangeArrowheads="1"/>
            </p:cNvSpPr>
            <p:nvPr/>
          </p:nvSpPr>
          <p:spPr bwMode="auto">
            <a:xfrm rot="10800000" flipV="1">
              <a:off x="2803827" y="3938989"/>
              <a:ext cx="151216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CS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203" name="직사각형 202"/>
            <p:cNvSpPr/>
            <p:nvPr/>
          </p:nvSpPr>
          <p:spPr>
            <a:xfrm>
              <a:off x="2889037" y="4890654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IU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04" name="직사각형 203"/>
            <p:cNvSpPr/>
            <p:nvPr/>
          </p:nvSpPr>
          <p:spPr>
            <a:xfrm>
              <a:off x="3168844" y="4890654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05" name="직사각형 204"/>
            <p:cNvSpPr/>
            <p:nvPr/>
          </p:nvSpPr>
          <p:spPr>
            <a:xfrm>
              <a:off x="3448651" y="4890654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CM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06" name="직사각형 205"/>
            <p:cNvSpPr/>
            <p:nvPr/>
          </p:nvSpPr>
          <p:spPr>
            <a:xfrm>
              <a:off x="3728458" y="4890654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4008265" y="4890654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CT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208" name="직선 화살표 연결선 207"/>
            <p:cNvCxnSpPr/>
            <p:nvPr/>
          </p:nvCxnSpPr>
          <p:spPr>
            <a:xfrm>
              <a:off x="2950441" y="4497629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직선 화살표 연결선 208"/>
            <p:cNvCxnSpPr/>
            <p:nvPr/>
          </p:nvCxnSpPr>
          <p:spPr>
            <a:xfrm>
              <a:off x="3049501" y="4497629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직선 화살표 연결선 209"/>
            <p:cNvCxnSpPr/>
            <p:nvPr/>
          </p:nvCxnSpPr>
          <p:spPr>
            <a:xfrm>
              <a:off x="3219871" y="4504298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직선 화살표 연결선 210"/>
            <p:cNvCxnSpPr/>
            <p:nvPr/>
          </p:nvCxnSpPr>
          <p:spPr>
            <a:xfrm>
              <a:off x="3318931" y="4504298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직선 화살표 연결선 211"/>
            <p:cNvCxnSpPr/>
            <p:nvPr/>
          </p:nvCxnSpPr>
          <p:spPr>
            <a:xfrm>
              <a:off x="3512095" y="4504298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직선 화살표 연결선 212"/>
            <p:cNvCxnSpPr/>
            <p:nvPr/>
          </p:nvCxnSpPr>
          <p:spPr>
            <a:xfrm>
              <a:off x="3611155" y="4504298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직선 화살표 연결선 213"/>
            <p:cNvCxnSpPr/>
            <p:nvPr/>
          </p:nvCxnSpPr>
          <p:spPr>
            <a:xfrm>
              <a:off x="3784887" y="4505221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직선 화살표 연결선 214"/>
            <p:cNvCxnSpPr/>
            <p:nvPr/>
          </p:nvCxnSpPr>
          <p:spPr>
            <a:xfrm>
              <a:off x="3883947" y="4505221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직선 화살표 연결선 215"/>
            <p:cNvCxnSpPr/>
            <p:nvPr/>
          </p:nvCxnSpPr>
          <p:spPr>
            <a:xfrm>
              <a:off x="4065299" y="4511918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직선 화살표 연결선 216"/>
            <p:cNvCxnSpPr/>
            <p:nvPr/>
          </p:nvCxnSpPr>
          <p:spPr>
            <a:xfrm>
              <a:off x="4164359" y="4511918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TextBox 454"/>
            <p:cNvSpPr txBox="1">
              <a:spLocks noChangeArrowheads="1"/>
            </p:cNvSpPr>
            <p:nvPr/>
          </p:nvSpPr>
          <p:spPr bwMode="auto">
            <a:xfrm>
              <a:off x="2989376" y="4591546"/>
              <a:ext cx="1224131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ko-KR" altLang="en-US" sz="90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프로세스간 통신</a:t>
              </a:r>
              <a:endParaRPr lang="ko-KR" altLang="en-US" sz="9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2898695" y="4263204"/>
              <a:ext cx="1331708" cy="191946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Gateway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5175824" y="1453446"/>
            <a:ext cx="1635887" cy="1520135"/>
            <a:chOff x="5175824" y="1453446"/>
            <a:chExt cx="1635887" cy="1520135"/>
          </a:xfrm>
        </p:grpSpPr>
        <p:sp>
          <p:nvSpPr>
            <p:cNvPr id="221" name="Rectangle 247"/>
            <p:cNvSpPr>
              <a:spLocks noChangeArrowheads="1"/>
            </p:cNvSpPr>
            <p:nvPr/>
          </p:nvSpPr>
          <p:spPr bwMode="auto">
            <a:xfrm>
              <a:off x="5175824" y="1453446"/>
              <a:ext cx="1635887" cy="1520135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2" name="직사각형 221"/>
            <p:cNvSpPr/>
            <p:nvPr/>
          </p:nvSpPr>
          <p:spPr bwMode="auto">
            <a:xfrm rot="10800000">
              <a:off x="5236004" y="1744537"/>
              <a:ext cx="1512169" cy="1171672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3" name="직사각형 304"/>
            <p:cNvSpPr>
              <a:spLocks noChangeArrowheads="1"/>
            </p:cNvSpPr>
            <p:nvPr/>
          </p:nvSpPr>
          <p:spPr bwMode="auto">
            <a:xfrm rot="10800000" flipV="1">
              <a:off x="5236007" y="1502044"/>
              <a:ext cx="151216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CS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224" name="직사각형 223"/>
            <p:cNvSpPr/>
            <p:nvPr/>
          </p:nvSpPr>
          <p:spPr>
            <a:xfrm>
              <a:off x="5321217" y="2453709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IU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25" name="직사각형 224"/>
            <p:cNvSpPr/>
            <p:nvPr/>
          </p:nvSpPr>
          <p:spPr>
            <a:xfrm>
              <a:off x="5601024" y="2453709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26" name="직사각형 225"/>
            <p:cNvSpPr/>
            <p:nvPr/>
          </p:nvSpPr>
          <p:spPr>
            <a:xfrm>
              <a:off x="5880831" y="2453709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CM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27" name="직사각형 226"/>
            <p:cNvSpPr/>
            <p:nvPr/>
          </p:nvSpPr>
          <p:spPr>
            <a:xfrm>
              <a:off x="6160638" y="2453709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28" name="직사각형 227"/>
            <p:cNvSpPr/>
            <p:nvPr/>
          </p:nvSpPr>
          <p:spPr>
            <a:xfrm>
              <a:off x="6440445" y="2453709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CT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229" name="직선 화살표 연결선 228"/>
            <p:cNvCxnSpPr/>
            <p:nvPr/>
          </p:nvCxnSpPr>
          <p:spPr>
            <a:xfrm>
              <a:off x="5382621" y="2060684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직선 화살표 연결선 229"/>
            <p:cNvCxnSpPr/>
            <p:nvPr/>
          </p:nvCxnSpPr>
          <p:spPr>
            <a:xfrm>
              <a:off x="5481681" y="2060684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직선 화살표 연결선 230"/>
            <p:cNvCxnSpPr/>
            <p:nvPr/>
          </p:nvCxnSpPr>
          <p:spPr>
            <a:xfrm>
              <a:off x="5652051" y="2067353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직선 화살표 연결선 231"/>
            <p:cNvCxnSpPr/>
            <p:nvPr/>
          </p:nvCxnSpPr>
          <p:spPr>
            <a:xfrm>
              <a:off x="5751111" y="2067353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직선 화살표 연결선 232"/>
            <p:cNvCxnSpPr/>
            <p:nvPr/>
          </p:nvCxnSpPr>
          <p:spPr>
            <a:xfrm>
              <a:off x="5944275" y="2067353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직선 화살표 연결선 233"/>
            <p:cNvCxnSpPr/>
            <p:nvPr/>
          </p:nvCxnSpPr>
          <p:spPr>
            <a:xfrm>
              <a:off x="6043335" y="2067353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직선 화살표 연결선 234"/>
            <p:cNvCxnSpPr/>
            <p:nvPr/>
          </p:nvCxnSpPr>
          <p:spPr>
            <a:xfrm>
              <a:off x="6217067" y="2068276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직선 화살표 연결선 235"/>
            <p:cNvCxnSpPr/>
            <p:nvPr/>
          </p:nvCxnSpPr>
          <p:spPr>
            <a:xfrm>
              <a:off x="6316127" y="2068276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직선 화살표 연결선 236"/>
            <p:cNvCxnSpPr/>
            <p:nvPr/>
          </p:nvCxnSpPr>
          <p:spPr>
            <a:xfrm>
              <a:off x="6497479" y="2074973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직선 화살표 연결선 237"/>
            <p:cNvCxnSpPr/>
            <p:nvPr/>
          </p:nvCxnSpPr>
          <p:spPr>
            <a:xfrm>
              <a:off x="6596539" y="2074973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TextBox 454"/>
            <p:cNvSpPr txBox="1">
              <a:spLocks noChangeArrowheads="1"/>
            </p:cNvSpPr>
            <p:nvPr/>
          </p:nvSpPr>
          <p:spPr bwMode="auto">
            <a:xfrm>
              <a:off x="5421556" y="2154601"/>
              <a:ext cx="1224131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ko-KR" altLang="en-US" sz="90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프로세스간 통신</a:t>
              </a:r>
              <a:endParaRPr lang="ko-KR" altLang="en-US" sz="9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40" name="직사각형 239"/>
            <p:cNvSpPr/>
            <p:nvPr/>
          </p:nvSpPr>
          <p:spPr>
            <a:xfrm>
              <a:off x="5330875" y="1826259"/>
              <a:ext cx="1331708" cy="191946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Gateway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cxnSp>
        <p:nvCxnSpPr>
          <p:cNvPr id="245" name="직선 연결선 244"/>
          <p:cNvCxnSpPr>
            <a:stCxn id="191" idx="3"/>
            <a:endCxn id="200" idx="1"/>
          </p:cNvCxnSpPr>
          <p:nvPr/>
        </p:nvCxnSpPr>
        <p:spPr>
          <a:xfrm>
            <a:off x="4016896" y="2452185"/>
            <a:ext cx="1172425" cy="1415925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직선 연결선 245"/>
          <p:cNvCxnSpPr>
            <a:stCxn id="191" idx="3"/>
            <a:endCxn id="126" idx="1"/>
          </p:cNvCxnSpPr>
          <p:nvPr/>
        </p:nvCxnSpPr>
        <p:spPr>
          <a:xfrm>
            <a:off x="4016896" y="2452185"/>
            <a:ext cx="1168974" cy="3082297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직선 연결선 246"/>
          <p:cNvCxnSpPr>
            <a:stCxn id="191" idx="3"/>
            <a:endCxn id="221" idx="1"/>
          </p:cNvCxnSpPr>
          <p:nvPr/>
        </p:nvCxnSpPr>
        <p:spPr>
          <a:xfrm flipV="1">
            <a:off x="4016896" y="2213514"/>
            <a:ext cx="1158928" cy="238671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직선 연결선 247"/>
          <p:cNvCxnSpPr>
            <a:stCxn id="182" idx="3"/>
            <a:endCxn id="221" idx="1"/>
          </p:cNvCxnSpPr>
          <p:nvPr/>
        </p:nvCxnSpPr>
        <p:spPr>
          <a:xfrm flipV="1">
            <a:off x="4016896" y="2213514"/>
            <a:ext cx="1158928" cy="1741425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직선 연결선 248"/>
          <p:cNvCxnSpPr>
            <a:stCxn id="182" idx="3"/>
            <a:endCxn id="200" idx="1"/>
          </p:cNvCxnSpPr>
          <p:nvPr/>
        </p:nvCxnSpPr>
        <p:spPr>
          <a:xfrm flipV="1">
            <a:off x="4016896" y="3868110"/>
            <a:ext cx="1172425" cy="86829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직선 연결선 249"/>
          <p:cNvCxnSpPr>
            <a:stCxn id="182" idx="3"/>
            <a:endCxn id="126" idx="1"/>
          </p:cNvCxnSpPr>
          <p:nvPr/>
        </p:nvCxnSpPr>
        <p:spPr>
          <a:xfrm>
            <a:off x="4016896" y="3954939"/>
            <a:ext cx="1168974" cy="1579543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직선 연결선 250"/>
          <p:cNvCxnSpPr>
            <a:stCxn id="95" idx="3"/>
            <a:endCxn id="221" idx="1"/>
          </p:cNvCxnSpPr>
          <p:nvPr/>
        </p:nvCxnSpPr>
        <p:spPr>
          <a:xfrm flipV="1">
            <a:off x="4016896" y="2213514"/>
            <a:ext cx="1158928" cy="3181585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직선 연결선 251"/>
          <p:cNvCxnSpPr>
            <a:stCxn id="95" idx="3"/>
            <a:endCxn id="200" idx="1"/>
          </p:cNvCxnSpPr>
          <p:nvPr/>
        </p:nvCxnSpPr>
        <p:spPr>
          <a:xfrm flipV="1">
            <a:off x="4016896" y="3868110"/>
            <a:ext cx="1172425" cy="1526989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직선 연결선 252"/>
          <p:cNvCxnSpPr>
            <a:stCxn id="95" idx="3"/>
            <a:endCxn id="126" idx="1"/>
          </p:cNvCxnSpPr>
          <p:nvPr/>
        </p:nvCxnSpPr>
        <p:spPr>
          <a:xfrm>
            <a:off x="4016896" y="5395099"/>
            <a:ext cx="1168974" cy="139383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/>
          <p:cNvGrpSpPr/>
          <p:nvPr/>
        </p:nvGrpSpPr>
        <p:grpSpPr>
          <a:xfrm>
            <a:off x="8073186" y="1916832"/>
            <a:ext cx="1272302" cy="1489707"/>
            <a:chOff x="8073186" y="1916832"/>
            <a:chExt cx="1272302" cy="1489707"/>
          </a:xfrm>
        </p:grpSpPr>
        <p:sp>
          <p:nvSpPr>
            <p:cNvPr id="134" name="Rectangle 247"/>
            <p:cNvSpPr>
              <a:spLocks noChangeArrowheads="1"/>
            </p:cNvSpPr>
            <p:nvPr/>
          </p:nvSpPr>
          <p:spPr bwMode="auto">
            <a:xfrm>
              <a:off x="8073186" y="1916832"/>
              <a:ext cx="1272302" cy="1489707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4102" name="그룹 4101"/>
            <p:cNvGrpSpPr/>
            <p:nvPr/>
          </p:nvGrpSpPr>
          <p:grpSpPr>
            <a:xfrm>
              <a:off x="8121347" y="1949959"/>
              <a:ext cx="1152133" cy="1417301"/>
              <a:chOff x="6128702" y="1949959"/>
              <a:chExt cx="1152133" cy="1417301"/>
            </a:xfrm>
          </p:grpSpPr>
          <p:sp>
            <p:nvSpPr>
              <p:cNvPr id="260" name="직사각형 259"/>
              <p:cNvSpPr/>
              <p:nvPr/>
            </p:nvSpPr>
            <p:spPr bwMode="auto">
              <a:xfrm rot="10800000">
                <a:off x="6128702" y="2192452"/>
                <a:ext cx="1152129" cy="1174808"/>
              </a:xfrm>
              <a:prstGeom prst="rect">
                <a:avLst/>
              </a:prstGeom>
              <a:noFill/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lIns="96785" tIns="48393" rIns="96785" bIns="48393" anchor="ctr"/>
              <a:lstStyle>
                <a:defPPr>
                  <a:defRPr lang="ko-KR"/>
                </a:defPPr>
                <a:lvl1pPr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42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0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1" name="직사각형 304"/>
              <p:cNvSpPr>
                <a:spLocks noChangeArrowheads="1"/>
              </p:cNvSpPr>
              <p:nvPr/>
            </p:nvSpPr>
            <p:spPr bwMode="auto">
              <a:xfrm rot="10800000" flipV="1">
                <a:off x="6128708" y="1949959"/>
                <a:ext cx="1152127" cy="2498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>
                <a:lvl1pPr marL="101600" indent="-101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>
                  <a:lnSpc>
                    <a:spcPct val="110000"/>
                  </a:lnSpc>
                  <a:buClr>
                    <a:srgbClr val="0000FF"/>
                  </a:buClr>
                  <a:buSzPct val="140000"/>
                </a:pPr>
                <a:r>
                  <a:rPr lang="en-US" altLang="ko-KR" sz="900" dirty="0" err="1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LG스마트체 SemiBold" panose="020B0600000101010101" pitchFamily="50" charset="-127"/>
                    <a:ea typeface="LG스마트체 SemiBold" panose="020B0600000101010101" pitchFamily="50" charset="-127"/>
                    <a:cs typeface="Arial" panose="020B0604020202020204" pitchFamily="34" charset="0"/>
                    <a:sym typeface="Monotype Sorts"/>
                  </a:rPr>
                  <a:t>Redis</a:t>
                </a:r>
                <a:r>
                  <a:rPr lang="en-US" altLang="ko-KR" sz="90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LG스마트체 SemiBold" panose="020B0600000101010101" pitchFamily="50" charset="-127"/>
                    <a:ea typeface="LG스마트체 SemiBold" panose="020B0600000101010101" pitchFamily="50" charset="-127"/>
                    <a:cs typeface="Arial" panose="020B0604020202020204" pitchFamily="34" charset="0"/>
                    <a:sym typeface="Monotype Sorts"/>
                  </a:rPr>
                  <a:t> Server</a:t>
                </a:r>
                <a:endParaRPr lang="ko-KR" altLang="en-US" sz="9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endParaRPr>
              </a:p>
            </p:txBody>
          </p:sp>
          <p:pic>
            <p:nvPicPr>
              <p:cNvPr id="1026" name="Picture 2" descr="https://blog.newrelic.com/wp-content/uploads/redis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10069" y="2367952"/>
                <a:ext cx="998029" cy="842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5" name="그룹 4"/>
          <p:cNvGrpSpPr/>
          <p:nvPr/>
        </p:nvGrpSpPr>
        <p:grpSpPr>
          <a:xfrm>
            <a:off x="8073197" y="4221088"/>
            <a:ext cx="1272302" cy="1489707"/>
            <a:chOff x="8073197" y="4221088"/>
            <a:chExt cx="1272302" cy="1489707"/>
          </a:xfrm>
        </p:grpSpPr>
        <p:sp>
          <p:nvSpPr>
            <p:cNvPr id="136" name="Rectangle 247"/>
            <p:cNvSpPr>
              <a:spLocks noChangeArrowheads="1"/>
            </p:cNvSpPr>
            <p:nvPr/>
          </p:nvSpPr>
          <p:spPr bwMode="auto">
            <a:xfrm>
              <a:off x="8073197" y="4221088"/>
              <a:ext cx="1272302" cy="1489707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4103" name="그룹 4102"/>
            <p:cNvGrpSpPr/>
            <p:nvPr/>
          </p:nvGrpSpPr>
          <p:grpSpPr>
            <a:xfrm>
              <a:off x="8117995" y="4254197"/>
              <a:ext cx="1152133" cy="1417301"/>
              <a:chOff x="6125350" y="4254197"/>
              <a:chExt cx="1152133" cy="1417301"/>
            </a:xfrm>
          </p:grpSpPr>
          <p:sp>
            <p:nvSpPr>
              <p:cNvPr id="266" name="직사각형 265"/>
              <p:cNvSpPr/>
              <p:nvPr/>
            </p:nvSpPr>
            <p:spPr bwMode="auto">
              <a:xfrm rot="10800000">
                <a:off x="6125350" y="4496690"/>
                <a:ext cx="1152129" cy="1174808"/>
              </a:xfrm>
              <a:prstGeom prst="rect">
                <a:avLst/>
              </a:prstGeom>
              <a:noFill/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lIns="96785" tIns="48393" rIns="96785" bIns="48393" anchor="ctr"/>
              <a:lstStyle>
                <a:defPPr>
                  <a:defRPr lang="ko-KR"/>
                </a:defPPr>
                <a:lvl1pPr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42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0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7" name="직사각형 304"/>
              <p:cNvSpPr>
                <a:spLocks noChangeArrowheads="1"/>
              </p:cNvSpPr>
              <p:nvPr/>
            </p:nvSpPr>
            <p:spPr bwMode="auto">
              <a:xfrm rot="10800000" flipV="1">
                <a:off x="6125356" y="4254197"/>
                <a:ext cx="1152127" cy="2498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>
                <a:lvl1pPr marL="101600" indent="-101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>
                  <a:lnSpc>
                    <a:spcPct val="110000"/>
                  </a:lnSpc>
                  <a:buClr>
                    <a:srgbClr val="0000FF"/>
                  </a:buClr>
                  <a:buSzPct val="140000"/>
                </a:pPr>
                <a:r>
                  <a:rPr lang="en-US" altLang="ko-KR" sz="90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LG스마트체 SemiBold" panose="020B0600000101010101" pitchFamily="50" charset="-127"/>
                    <a:ea typeface="LG스마트체 SemiBold" panose="020B0600000101010101" pitchFamily="50" charset="-127"/>
                    <a:cs typeface="Arial" panose="020B0604020202020204" pitchFamily="34" charset="0"/>
                    <a:sym typeface="Monotype Sorts"/>
                  </a:rPr>
                  <a:t>DB Server</a:t>
                </a:r>
                <a:endParaRPr lang="ko-KR" altLang="en-US" sz="9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endParaRPr>
              </a:p>
            </p:txBody>
          </p:sp>
          <p:sp>
            <p:nvSpPr>
              <p:cNvPr id="269" name="TextBox 454"/>
              <p:cNvSpPr txBox="1">
                <a:spLocks noChangeArrowheads="1"/>
              </p:cNvSpPr>
              <p:nvPr/>
            </p:nvSpPr>
            <p:spPr bwMode="auto">
              <a:xfrm>
                <a:off x="6362800" y="5227919"/>
                <a:ext cx="77913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/>
                <a:r>
                  <a:rPr lang="en-US" altLang="ko-KR" sz="900" dirty="0" smtClean="0">
                    <a:solidFill>
                      <a:srgbClr val="000000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UCAP</a:t>
                </a:r>
                <a:r>
                  <a:rPr lang="ko-KR" altLang="en-US" sz="900" dirty="0">
                    <a:solidFill>
                      <a:srgbClr val="000000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</a:t>
                </a:r>
                <a:r>
                  <a:rPr lang="en-US" altLang="ko-KR" sz="900" dirty="0" smtClean="0">
                    <a:solidFill>
                      <a:srgbClr val="000000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Master DB</a:t>
                </a:r>
                <a:endParaRPr lang="ko-KR" altLang="en-US" sz="90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pic>
            <p:nvPicPr>
              <p:cNvPr id="1034" name="Picture 10" descr="Image result for mariadb logo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2061" y="4645098"/>
                <a:ext cx="798706" cy="5303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277" name="직선 연결선 276"/>
          <p:cNvCxnSpPr>
            <a:stCxn id="221" idx="3"/>
            <a:endCxn id="260" idx="3"/>
          </p:cNvCxnSpPr>
          <p:nvPr/>
        </p:nvCxnSpPr>
        <p:spPr>
          <a:xfrm>
            <a:off x="6811711" y="2213514"/>
            <a:ext cx="1309636" cy="566342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직선 연결선 277"/>
          <p:cNvCxnSpPr>
            <a:stCxn id="221" idx="3"/>
            <a:endCxn id="266" idx="3"/>
          </p:cNvCxnSpPr>
          <p:nvPr/>
        </p:nvCxnSpPr>
        <p:spPr>
          <a:xfrm>
            <a:off x="6811711" y="2213514"/>
            <a:ext cx="1306284" cy="2870580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직선 연결선 278"/>
          <p:cNvCxnSpPr>
            <a:stCxn id="200" idx="3"/>
            <a:endCxn id="260" idx="3"/>
          </p:cNvCxnSpPr>
          <p:nvPr/>
        </p:nvCxnSpPr>
        <p:spPr>
          <a:xfrm flipV="1">
            <a:off x="6825208" y="2779856"/>
            <a:ext cx="1296139" cy="1088254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직선 연결선 279"/>
          <p:cNvCxnSpPr>
            <a:stCxn id="200" idx="3"/>
            <a:endCxn id="266" idx="3"/>
          </p:cNvCxnSpPr>
          <p:nvPr/>
        </p:nvCxnSpPr>
        <p:spPr>
          <a:xfrm>
            <a:off x="6825208" y="3868110"/>
            <a:ext cx="1292787" cy="1215984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직선 연결선 280"/>
          <p:cNvCxnSpPr>
            <a:stCxn id="126" idx="3"/>
            <a:endCxn id="260" idx="3"/>
          </p:cNvCxnSpPr>
          <p:nvPr/>
        </p:nvCxnSpPr>
        <p:spPr>
          <a:xfrm flipV="1">
            <a:off x="6821757" y="2779856"/>
            <a:ext cx="1299590" cy="2754626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직선 연결선 291"/>
          <p:cNvCxnSpPr>
            <a:stCxn id="126" idx="3"/>
            <a:endCxn id="266" idx="3"/>
          </p:cNvCxnSpPr>
          <p:nvPr/>
        </p:nvCxnSpPr>
        <p:spPr>
          <a:xfrm flipV="1">
            <a:off x="6821757" y="5084094"/>
            <a:ext cx="1296238" cy="450388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 descr="Image result for pc logo transparen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61" y="2252435"/>
            <a:ext cx="623087" cy="62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android logo transpar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55" y="3017096"/>
            <a:ext cx="719729" cy="7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ios logo transparen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77" y="3906278"/>
            <a:ext cx="690945" cy="37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Image result for web logo transparen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17" y="4593353"/>
            <a:ext cx="490741" cy="49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4" name="직선 연결선 303"/>
          <p:cNvCxnSpPr>
            <a:stCxn id="1036" idx="3"/>
            <a:endCxn id="191" idx="1"/>
          </p:cNvCxnSpPr>
          <p:nvPr/>
        </p:nvCxnSpPr>
        <p:spPr>
          <a:xfrm flipV="1">
            <a:off x="1172448" y="2452185"/>
            <a:ext cx="1208561" cy="111794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직선 연결선 306"/>
          <p:cNvCxnSpPr>
            <a:stCxn id="1036" idx="3"/>
            <a:endCxn id="182" idx="1"/>
          </p:cNvCxnSpPr>
          <p:nvPr/>
        </p:nvCxnSpPr>
        <p:spPr>
          <a:xfrm>
            <a:off x="1172448" y="2563979"/>
            <a:ext cx="1208561" cy="1390960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직선 연결선 309"/>
          <p:cNvCxnSpPr>
            <a:stCxn id="1036" idx="3"/>
            <a:endCxn id="95" idx="1"/>
          </p:cNvCxnSpPr>
          <p:nvPr/>
        </p:nvCxnSpPr>
        <p:spPr>
          <a:xfrm>
            <a:off x="1172448" y="2563979"/>
            <a:ext cx="1208561" cy="2831120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직선 연결선 312"/>
          <p:cNvCxnSpPr>
            <a:stCxn id="1038" idx="3"/>
            <a:endCxn id="191" idx="1"/>
          </p:cNvCxnSpPr>
          <p:nvPr/>
        </p:nvCxnSpPr>
        <p:spPr>
          <a:xfrm flipV="1">
            <a:off x="1216984" y="2452185"/>
            <a:ext cx="1164025" cy="924776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직선 연결선 313"/>
          <p:cNvCxnSpPr>
            <a:stCxn id="1038" idx="3"/>
            <a:endCxn id="182" idx="1"/>
          </p:cNvCxnSpPr>
          <p:nvPr/>
        </p:nvCxnSpPr>
        <p:spPr>
          <a:xfrm>
            <a:off x="1216984" y="3376961"/>
            <a:ext cx="1164025" cy="577978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직선 연결선 314"/>
          <p:cNvCxnSpPr>
            <a:stCxn id="1038" idx="3"/>
            <a:endCxn id="95" idx="1"/>
          </p:cNvCxnSpPr>
          <p:nvPr/>
        </p:nvCxnSpPr>
        <p:spPr>
          <a:xfrm>
            <a:off x="1216984" y="3376961"/>
            <a:ext cx="1164025" cy="2018138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직선 연결선 315"/>
          <p:cNvCxnSpPr>
            <a:stCxn id="1040" idx="3"/>
            <a:endCxn id="191" idx="1"/>
          </p:cNvCxnSpPr>
          <p:nvPr/>
        </p:nvCxnSpPr>
        <p:spPr>
          <a:xfrm flipV="1">
            <a:off x="1197722" y="2452185"/>
            <a:ext cx="1183287" cy="1639929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직선 연결선 316"/>
          <p:cNvCxnSpPr>
            <a:stCxn id="1040" idx="3"/>
            <a:endCxn id="182" idx="1"/>
          </p:cNvCxnSpPr>
          <p:nvPr/>
        </p:nvCxnSpPr>
        <p:spPr>
          <a:xfrm flipV="1">
            <a:off x="1197722" y="3954939"/>
            <a:ext cx="1183287" cy="137175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직선 연결선 317"/>
          <p:cNvCxnSpPr>
            <a:stCxn id="1040" idx="3"/>
            <a:endCxn id="95" idx="1"/>
          </p:cNvCxnSpPr>
          <p:nvPr/>
        </p:nvCxnSpPr>
        <p:spPr>
          <a:xfrm>
            <a:off x="1197722" y="4092114"/>
            <a:ext cx="1183287" cy="1302985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직선 연결선 318"/>
          <p:cNvCxnSpPr>
            <a:stCxn id="1052" idx="3"/>
            <a:endCxn id="191" idx="1"/>
          </p:cNvCxnSpPr>
          <p:nvPr/>
        </p:nvCxnSpPr>
        <p:spPr>
          <a:xfrm flipV="1">
            <a:off x="1102358" y="2452185"/>
            <a:ext cx="1278651" cy="2386539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직선 연결선 331"/>
          <p:cNvCxnSpPr>
            <a:stCxn id="1052" idx="3"/>
            <a:endCxn id="182" idx="1"/>
          </p:cNvCxnSpPr>
          <p:nvPr/>
        </p:nvCxnSpPr>
        <p:spPr>
          <a:xfrm flipV="1">
            <a:off x="1102358" y="3954939"/>
            <a:ext cx="1278651" cy="883785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직선 연결선 332"/>
          <p:cNvCxnSpPr>
            <a:stCxn id="1052" idx="3"/>
            <a:endCxn id="95" idx="1"/>
          </p:cNvCxnSpPr>
          <p:nvPr/>
        </p:nvCxnSpPr>
        <p:spPr>
          <a:xfrm>
            <a:off x="1102358" y="4838724"/>
            <a:ext cx="1278651" cy="556375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85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auto">
          <a:xfrm>
            <a:off x="2144688" y="1340768"/>
            <a:ext cx="7416824" cy="5112568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2" y="952500"/>
            <a:ext cx="23234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2</a:t>
            </a:r>
            <a:r>
              <a:rPr lang="en-US" altLang="ko-KR" sz="1000" b="1" dirty="0" smtClean="0"/>
              <a:t>. </a:t>
            </a:r>
            <a:r>
              <a:rPr lang="ko-KR" altLang="en-US" sz="1000" b="1" dirty="0" smtClean="0"/>
              <a:t>시스템 구성도</a:t>
            </a:r>
            <a:r>
              <a:rPr lang="en-US" altLang="ko-KR" sz="1000" b="1" dirty="0" smtClean="0"/>
              <a:t>-</a:t>
            </a:r>
            <a:r>
              <a:rPr lang="ko-KR" altLang="en-US" sz="1000" b="1" dirty="0" smtClean="0"/>
              <a:t>관제</a:t>
            </a:r>
            <a:endParaRPr lang="ko-KR" altLang="en-US" sz="1000" b="1" dirty="0"/>
          </a:p>
        </p:txBody>
      </p:sp>
      <p:sp>
        <p:nvSpPr>
          <p:cNvPr id="191" name="Rectangle 247"/>
          <p:cNvSpPr>
            <a:spLocks noChangeArrowheads="1"/>
          </p:cNvSpPr>
          <p:nvPr/>
        </p:nvSpPr>
        <p:spPr bwMode="auto">
          <a:xfrm rot="16200000">
            <a:off x="1975828" y="3688517"/>
            <a:ext cx="1635887" cy="866118"/>
          </a:xfrm>
          <a:prstGeom prst="rect">
            <a:avLst/>
          </a:prstGeom>
          <a:solidFill>
            <a:schemeClr val="bg1"/>
          </a:solidFill>
          <a:ln w="28575" algn="ctr">
            <a:pattFill prst="dkUpDiag">
              <a:fgClr>
                <a:srgbClr val="B6D9E8"/>
              </a:fgClr>
              <a:bgClr>
                <a:srgbClr val="0BAEFF"/>
              </a:bgClr>
            </a:pattFill>
            <a:miter lim="800000"/>
            <a:headEnd/>
            <a:tailEnd/>
          </a:ln>
        </p:spPr>
        <p:txBody>
          <a:bodyPr anchor="ctr"/>
          <a:lstStyle/>
          <a:p>
            <a:endParaRPr lang="ko-KR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2" name="직사각형 191"/>
          <p:cNvSpPr/>
          <p:nvPr/>
        </p:nvSpPr>
        <p:spPr bwMode="auto">
          <a:xfrm rot="5400000">
            <a:off x="2143075" y="3869614"/>
            <a:ext cx="1512169" cy="507278"/>
          </a:xfrm>
          <a:prstGeom prst="rect">
            <a:avLst/>
          </a:prstGeom>
          <a:noFill/>
          <a:ln w="9525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96785" tIns="48393" rIns="96785" bIns="48393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042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kern="0" dirty="0">
              <a:solidFill>
                <a:sysClr val="windowText" lastClr="000000"/>
              </a:solidFill>
            </a:endParaRPr>
          </a:p>
        </p:txBody>
      </p:sp>
      <p:sp>
        <p:nvSpPr>
          <p:cNvPr id="193" name="직사각형 304"/>
          <p:cNvSpPr>
            <a:spLocks noChangeArrowheads="1"/>
          </p:cNvSpPr>
          <p:nvPr/>
        </p:nvSpPr>
        <p:spPr bwMode="auto">
          <a:xfrm rot="5400000" flipV="1">
            <a:off x="1771897" y="3998301"/>
            <a:ext cx="1512167" cy="2498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marL="101600" indent="-101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en-US" altLang="ko-KR" sz="9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rPr>
              <a:t>MUX Server</a:t>
            </a:r>
            <a:endParaRPr lang="ko-KR" altLang="en-US" sz="900" dirty="0">
              <a:solidFill>
                <a:srgbClr val="000000">
                  <a:lumMod val="65000"/>
                  <a:lumOff val="35000"/>
                </a:srgb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  <a:cs typeface="Arial" panose="020B0604020202020204" pitchFamily="34" charset="0"/>
              <a:sym typeface="Monotype Sorts"/>
            </a:endParaRPr>
          </a:p>
        </p:txBody>
      </p:sp>
      <p:sp>
        <p:nvSpPr>
          <p:cNvPr id="194" name="직사각형 193"/>
          <p:cNvSpPr/>
          <p:nvPr/>
        </p:nvSpPr>
        <p:spPr>
          <a:xfrm rot="16200000">
            <a:off x="2695323" y="4402811"/>
            <a:ext cx="617210" cy="15372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FS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95" name="직사각형 194"/>
          <p:cNvSpPr/>
          <p:nvPr/>
        </p:nvSpPr>
        <p:spPr>
          <a:xfrm rot="16200000">
            <a:off x="2677181" y="3706898"/>
            <a:ext cx="648090" cy="15913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W</a:t>
            </a:r>
            <a:r>
              <a:rPr lang="en-US" altLang="ko-KR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1036" name="Picture 12" descr="Image result for pc logo transpar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61" y="3203686"/>
            <a:ext cx="623087" cy="62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android logo transpar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55" y="4149431"/>
            <a:ext cx="719729" cy="7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ios logo transparen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77" y="5217569"/>
            <a:ext cx="690945" cy="37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Image result for web logo transpar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33" y="2420888"/>
            <a:ext cx="490741" cy="49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3" name="직선 연결선 312"/>
          <p:cNvCxnSpPr>
            <a:stCxn id="1036" idx="3"/>
            <a:endCxn id="194" idx="0"/>
          </p:cNvCxnSpPr>
          <p:nvPr/>
        </p:nvCxnSpPr>
        <p:spPr>
          <a:xfrm>
            <a:off x="1172448" y="3515230"/>
            <a:ext cx="1754618" cy="964444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직선 연결선 315"/>
          <p:cNvCxnSpPr>
            <a:stCxn id="1038" idx="3"/>
            <a:endCxn id="194" idx="0"/>
          </p:cNvCxnSpPr>
          <p:nvPr/>
        </p:nvCxnSpPr>
        <p:spPr>
          <a:xfrm flipV="1">
            <a:off x="1216984" y="4479674"/>
            <a:ext cx="1710082" cy="29622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직선 연결선 318"/>
          <p:cNvCxnSpPr>
            <a:stCxn id="1052" idx="3"/>
            <a:endCxn id="195" idx="0"/>
          </p:cNvCxnSpPr>
          <p:nvPr/>
        </p:nvCxnSpPr>
        <p:spPr>
          <a:xfrm>
            <a:off x="1106274" y="2666259"/>
            <a:ext cx="1815387" cy="1120205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>
            <a:stCxn id="1040" idx="3"/>
            <a:endCxn id="194" idx="0"/>
          </p:cNvCxnSpPr>
          <p:nvPr/>
        </p:nvCxnSpPr>
        <p:spPr>
          <a:xfrm flipV="1">
            <a:off x="1197722" y="4479674"/>
            <a:ext cx="1729344" cy="923731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그룹 148"/>
          <p:cNvGrpSpPr/>
          <p:nvPr/>
        </p:nvGrpSpPr>
        <p:grpSpPr>
          <a:xfrm rot="16200000">
            <a:off x="4311093" y="4052691"/>
            <a:ext cx="1635887" cy="1520135"/>
            <a:chOff x="2743646" y="3890389"/>
            <a:chExt cx="1635887" cy="1520135"/>
          </a:xfrm>
        </p:grpSpPr>
        <p:sp>
          <p:nvSpPr>
            <p:cNvPr id="150" name="Rectangle 247"/>
            <p:cNvSpPr>
              <a:spLocks noChangeArrowheads="1"/>
            </p:cNvSpPr>
            <p:nvPr/>
          </p:nvSpPr>
          <p:spPr bwMode="auto">
            <a:xfrm>
              <a:off x="2743646" y="3890389"/>
              <a:ext cx="1635887" cy="1520135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1" name="직사각형 150"/>
            <p:cNvSpPr/>
            <p:nvPr/>
          </p:nvSpPr>
          <p:spPr bwMode="auto">
            <a:xfrm rot="10800000">
              <a:off x="2803826" y="4181481"/>
              <a:ext cx="1512169" cy="1171672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2" name="직사각형 304"/>
            <p:cNvSpPr>
              <a:spLocks noChangeArrowheads="1"/>
            </p:cNvSpPr>
            <p:nvPr/>
          </p:nvSpPr>
          <p:spPr bwMode="auto">
            <a:xfrm rot="10800000" flipV="1">
              <a:off x="2803829" y="3938987"/>
              <a:ext cx="151216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CS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153" name="직사각형 152"/>
            <p:cNvSpPr/>
            <p:nvPr/>
          </p:nvSpPr>
          <p:spPr>
            <a:xfrm>
              <a:off x="2889038" y="4890653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IU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3168845" y="4890653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55" name="직사각형 154"/>
            <p:cNvSpPr/>
            <p:nvPr/>
          </p:nvSpPr>
          <p:spPr>
            <a:xfrm>
              <a:off x="3448652" y="4890653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CM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56" name="직사각형 155"/>
            <p:cNvSpPr/>
            <p:nvPr/>
          </p:nvSpPr>
          <p:spPr>
            <a:xfrm>
              <a:off x="3728459" y="4890653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4008266" y="4890654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CT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158" name="직선 화살표 연결선 157"/>
            <p:cNvCxnSpPr/>
            <p:nvPr/>
          </p:nvCxnSpPr>
          <p:spPr>
            <a:xfrm>
              <a:off x="2950441" y="4497629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직선 화살표 연결선 158"/>
            <p:cNvCxnSpPr/>
            <p:nvPr/>
          </p:nvCxnSpPr>
          <p:spPr>
            <a:xfrm>
              <a:off x="3049501" y="4497629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직선 화살표 연결선 159"/>
            <p:cNvCxnSpPr/>
            <p:nvPr/>
          </p:nvCxnSpPr>
          <p:spPr>
            <a:xfrm>
              <a:off x="3219871" y="4504298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직선 화살표 연결선 160"/>
            <p:cNvCxnSpPr/>
            <p:nvPr/>
          </p:nvCxnSpPr>
          <p:spPr>
            <a:xfrm>
              <a:off x="3318931" y="4504298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직선 화살표 연결선 161"/>
            <p:cNvCxnSpPr/>
            <p:nvPr/>
          </p:nvCxnSpPr>
          <p:spPr>
            <a:xfrm>
              <a:off x="3512095" y="4504298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직선 화살표 연결선 162"/>
            <p:cNvCxnSpPr/>
            <p:nvPr/>
          </p:nvCxnSpPr>
          <p:spPr>
            <a:xfrm>
              <a:off x="3611155" y="4504298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직선 화살표 연결선 163"/>
            <p:cNvCxnSpPr/>
            <p:nvPr/>
          </p:nvCxnSpPr>
          <p:spPr>
            <a:xfrm>
              <a:off x="3784887" y="4505221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직선 화살표 연결선 164"/>
            <p:cNvCxnSpPr/>
            <p:nvPr/>
          </p:nvCxnSpPr>
          <p:spPr>
            <a:xfrm>
              <a:off x="3883947" y="4505221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직선 화살표 연결선 165"/>
            <p:cNvCxnSpPr/>
            <p:nvPr/>
          </p:nvCxnSpPr>
          <p:spPr>
            <a:xfrm>
              <a:off x="4065299" y="4511918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직선 화살표 연결선 166"/>
            <p:cNvCxnSpPr/>
            <p:nvPr/>
          </p:nvCxnSpPr>
          <p:spPr>
            <a:xfrm>
              <a:off x="4164359" y="4511918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454"/>
            <p:cNvSpPr txBox="1">
              <a:spLocks noChangeArrowheads="1"/>
            </p:cNvSpPr>
            <p:nvPr/>
          </p:nvSpPr>
          <p:spPr bwMode="auto">
            <a:xfrm>
              <a:off x="2989376" y="4591547"/>
              <a:ext cx="1224131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ko-KR" altLang="en-US" sz="90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프로세스간 통신</a:t>
              </a:r>
              <a:endParaRPr lang="ko-KR" altLang="en-US" sz="9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2898695" y="4263204"/>
              <a:ext cx="1331708" cy="191946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Gateway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cxnSp>
        <p:nvCxnSpPr>
          <p:cNvPr id="170" name="직선 연결선 169"/>
          <p:cNvCxnSpPr>
            <a:stCxn id="195" idx="2"/>
            <a:endCxn id="169" idx="0"/>
          </p:cNvCxnSpPr>
          <p:nvPr/>
        </p:nvCxnSpPr>
        <p:spPr>
          <a:xfrm>
            <a:off x="3080792" y="3786464"/>
            <a:ext cx="1660990" cy="1023333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직선 연결선 170"/>
          <p:cNvCxnSpPr>
            <a:stCxn id="194" idx="2"/>
            <a:endCxn id="169" idx="0"/>
          </p:cNvCxnSpPr>
          <p:nvPr/>
        </p:nvCxnSpPr>
        <p:spPr>
          <a:xfrm>
            <a:off x="3080791" y="4479674"/>
            <a:ext cx="1660991" cy="330123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8079104" y="2191430"/>
            <a:ext cx="1245802" cy="1508374"/>
            <a:chOff x="8079104" y="2191430"/>
            <a:chExt cx="1245802" cy="1508374"/>
          </a:xfrm>
        </p:grpSpPr>
        <p:sp>
          <p:nvSpPr>
            <p:cNvPr id="94" name="Rectangle 247"/>
            <p:cNvSpPr>
              <a:spLocks noChangeArrowheads="1"/>
            </p:cNvSpPr>
            <p:nvPr/>
          </p:nvSpPr>
          <p:spPr bwMode="auto">
            <a:xfrm>
              <a:off x="8079104" y="2191430"/>
              <a:ext cx="1245802" cy="1508374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75" name="그룹 174"/>
            <p:cNvGrpSpPr/>
            <p:nvPr/>
          </p:nvGrpSpPr>
          <p:grpSpPr>
            <a:xfrm>
              <a:off x="8121347" y="2227741"/>
              <a:ext cx="1152133" cy="1417301"/>
              <a:chOff x="6128702" y="1949959"/>
              <a:chExt cx="1152133" cy="1417301"/>
            </a:xfrm>
          </p:grpSpPr>
          <p:sp>
            <p:nvSpPr>
              <p:cNvPr id="176" name="직사각형 175"/>
              <p:cNvSpPr/>
              <p:nvPr/>
            </p:nvSpPr>
            <p:spPr bwMode="auto">
              <a:xfrm rot="10800000">
                <a:off x="6128702" y="2192452"/>
                <a:ext cx="1152129" cy="1174808"/>
              </a:xfrm>
              <a:prstGeom prst="rect">
                <a:avLst/>
              </a:prstGeom>
              <a:noFill/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lIns="96785" tIns="48393" rIns="96785" bIns="48393" anchor="ctr"/>
              <a:lstStyle>
                <a:defPPr>
                  <a:defRPr lang="ko-KR"/>
                </a:defPPr>
                <a:lvl1pPr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42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0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7" name="직사각형 304"/>
              <p:cNvSpPr>
                <a:spLocks noChangeArrowheads="1"/>
              </p:cNvSpPr>
              <p:nvPr/>
            </p:nvSpPr>
            <p:spPr bwMode="auto">
              <a:xfrm rot="10800000" flipV="1">
                <a:off x="6128708" y="1949959"/>
                <a:ext cx="1152127" cy="2498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>
                <a:lvl1pPr marL="101600" indent="-101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>
                  <a:lnSpc>
                    <a:spcPct val="110000"/>
                  </a:lnSpc>
                  <a:buClr>
                    <a:srgbClr val="0000FF"/>
                  </a:buClr>
                  <a:buSzPct val="140000"/>
                </a:pPr>
                <a:r>
                  <a:rPr lang="en-US" altLang="ko-KR" sz="900" dirty="0" err="1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LG스마트체 SemiBold" panose="020B0600000101010101" pitchFamily="50" charset="-127"/>
                    <a:ea typeface="LG스마트체 SemiBold" panose="020B0600000101010101" pitchFamily="50" charset="-127"/>
                    <a:cs typeface="Arial" panose="020B0604020202020204" pitchFamily="34" charset="0"/>
                    <a:sym typeface="Monotype Sorts"/>
                  </a:rPr>
                  <a:t>Redis</a:t>
                </a:r>
                <a:r>
                  <a:rPr lang="en-US" altLang="ko-KR" sz="90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LG스마트체 SemiBold" panose="020B0600000101010101" pitchFamily="50" charset="-127"/>
                    <a:ea typeface="LG스마트체 SemiBold" panose="020B0600000101010101" pitchFamily="50" charset="-127"/>
                    <a:cs typeface="Arial" panose="020B0604020202020204" pitchFamily="34" charset="0"/>
                    <a:sym typeface="Monotype Sorts"/>
                  </a:rPr>
                  <a:t> Server</a:t>
                </a:r>
                <a:endParaRPr lang="ko-KR" altLang="en-US" sz="9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endParaRPr>
              </a:p>
            </p:txBody>
          </p:sp>
          <p:pic>
            <p:nvPicPr>
              <p:cNvPr id="178" name="Picture 2" descr="https://blog.newrelic.com/wp-content/uploads/redis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10069" y="2367952"/>
                <a:ext cx="998029" cy="842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5" name="그룹 4"/>
          <p:cNvGrpSpPr/>
          <p:nvPr/>
        </p:nvGrpSpPr>
        <p:grpSpPr>
          <a:xfrm>
            <a:off x="8070797" y="4490555"/>
            <a:ext cx="1245802" cy="1508374"/>
            <a:chOff x="8070797" y="4490555"/>
            <a:chExt cx="1245802" cy="1508374"/>
          </a:xfrm>
        </p:grpSpPr>
        <p:sp>
          <p:nvSpPr>
            <p:cNvPr id="96" name="Rectangle 247"/>
            <p:cNvSpPr>
              <a:spLocks noChangeArrowheads="1"/>
            </p:cNvSpPr>
            <p:nvPr/>
          </p:nvSpPr>
          <p:spPr bwMode="auto">
            <a:xfrm>
              <a:off x="8070797" y="4490555"/>
              <a:ext cx="1245802" cy="1508374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79" name="그룹 178"/>
            <p:cNvGrpSpPr/>
            <p:nvPr/>
          </p:nvGrpSpPr>
          <p:grpSpPr>
            <a:xfrm>
              <a:off x="8117995" y="4531979"/>
              <a:ext cx="1152133" cy="1417301"/>
              <a:chOff x="6125350" y="4254197"/>
              <a:chExt cx="1152133" cy="1417301"/>
            </a:xfrm>
          </p:grpSpPr>
          <p:sp>
            <p:nvSpPr>
              <p:cNvPr id="180" name="직사각형 179"/>
              <p:cNvSpPr/>
              <p:nvPr/>
            </p:nvSpPr>
            <p:spPr bwMode="auto">
              <a:xfrm rot="10800000">
                <a:off x="6125350" y="4496690"/>
                <a:ext cx="1152129" cy="1174808"/>
              </a:xfrm>
              <a:prstGeom prst="rect">
                <a:avLst/>
              </a:prstGeom>
              <a:noFill/>
              <a:ln w="9525" algn="ctr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lIns="96785" tIns="48393" rIns="96785" bIns="48393" anchor="ctr"/>
              <a:lstStyle>
                <a:defPPr>
                  <a:defRPr lang="ko-KR"/>
                </a:defPPr>
                <a:lvl1pPr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42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0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1" name="직사각형 304"/>
              <p:cNvSpPr>
                <a:spLocks noChangeArrowheads="1"/>
              </p:cNvSpPr>
              <p:nvPr/>
            </p:nvSpPr>
            <p:spPr bwMode="auto">
              <a:xfrm rot="10800000" flipV="1">
                <a:off x="6125356" y="4254197"/>
                <a:ext cx="1152127" cy="2498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>
                <a:lvl1pPr marL="101600" indent="-101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>
                  <a:lnSpc>
                    <a:spcPct val="110000"/>
                  </a:lnSpc>
                  <a:buClr>
                    <a:srgbClr val="0000FF"/>
                  </a:buClr>
                  <a:buSzPct val="140000"/>
                </a:pPr>
                <a:r>
                  <a:rPr lang="en-US" altLang="ko-KR" sz="900" dirty="0" smtClean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LG스마트체 SemiBold" panose="020B0600000101010101" pitchFamily="50" charset="-127"/>
                    <a:ea typeface="LG스마트체 SemiBold" panose="020B0600000101010101" pitchFamily="50" charset="-127"/>
                    <a:cs typeface="Arial" panose="020B0604020202020204" pitchFamily="34" charset="0"/>
                    <a:sym typeface="Monotype Sorts"/>
                  </a:rPr>
                  <a:t>DB Server</a:t>
                </a:r>
                <a:endParaRPr lang="ko-KR" altLang="en-US" sz="9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endParaRPr>
              </a:p>
            </p:txBody>
          </p:sp>
          <p:sp>
            <p:nvSpPr>
              <p:cNvPr id="242" name="TextBox 454"/>
              <p:cNvSpPr txBox="1">
                <a:spLocks noChangeArrowheads="1"/>
              </p:cNvSpPr>
              <p:nvPr/>
            </p:nvSpPr>
            <p:spPr bwMode="auto">
              <a:xfrm>
                <a:off x="6362800" y="5227919"/>
                <a:ext cx="77913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/>
                <a:r>
                  <a:rPr lang="en-US" altLang="ko-KR" sz="900" dirty="0" smtClean="0">
                    <a:solidFill>
                      <a:srgbClr val="000000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UCAP</a:t>
                </a:r>
                <a:r>
                  <a:rPr lang="ko-KR" altLang="en-US" sz="900" dirty="0">
                    <a:solidFill>
                      <a:srgbClr val="000000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</a:t>
                </a:r>
                <a:r>
                  <a:rPr lang="en-US" altLang="ko-KR" sz="900" dirty="0" smtClean="0">
                    <a:solidFill>
                      <a:srgbClr val="000000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Master DB</a:t>
                </a:r>
                <a:endParaRPr lang="ko-KR" altLang="en-US" sz="90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pic>
            <p:nvPicPr>
              <p:cNvPr id="243" name="Picture 10" descr="Image result for mariadb logo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2061" y="4645098"/>
                <a:ext cx="798706" cy="5303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244" name="직선 연결선 243"/>
          <p:cNvCxnSpPr>
            <a:stCxn id="153" idx="2"/>
            <a:endCxn id="176" idx="3"/>
          </p:cNvCxnSpPr>
          <p:nvPr/>
        </p:nvCxnSpPr>
        <p:spPr>
          <a:xfrm flipV="1">
            <a:off x="5687716" y="3057638"/>
            <a:ext cx="2433631" cy="2321431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직선 연결선 253"/>
          <p:cNvCxnSpPr>
            <a:stCxn id="154" idx="2"/>
            <a:endCxn id="180" idx="3"/>
          </p:cNvCxnSpPr>
          <p:nvPr/>
        </p:nvCxnSpPr>
        <p:spPr>
          <a:xfrm>
            <a:off x="5687716" y="5099262"/>
            <a:ext cx="2430279" cy="262614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직선 연결선 254"/>
          <p:cNvCxnSpPr>
            <a:stCxn id="157" idx="2"/>
            <a:endCxn id="176" idx="3"/>
          </p:cNvCxnSpPr>
          <p:nvPr/>
        </p:nvCxnSpPr>
        <p:spPr>
          <a:xfrm flipV="1">
            <a:off x="5687716" y="3057638"/>
            <a:ext cx="2433631" cy="1202203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직선 연결선 256"/>
          <p:cNvCxnSpPr>
            <a:stCxn id="155" idx="2"/>
            <a:endCxn id="176" idx="3"/>
          </p:cNvCxnSpPr>
          <p:nvPr/>
        </p:nvCxnSpPr>
        <p:spPr>
          <a:xfrm flipV="1">
            <a:off x="5687716" y="3057638"/>
            <a:ext cx="2433631" cy="1761817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직선 연결선 257"/>
          <p:cNvCxnSpPr>
            <a:stCxn id="157" idx="2"/>
            <a:endCxn id="180" idx="3"/>
          </p:cNvCxnSpPr>
          <p:nvPr/>
        </p:nvCxnSpPr>
        <p:spPr>
          <a:xfrm>
            <a:off x="5687716" y="4259841"/>
            <a:ext cx="2430279" cy="1102035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직선 연결선 258"/>
          <p:cNvCxnSpPr>
            <a:stCxn id="156" idx="2"/>
            <a:endCxn id="180" idx="3"/>
          </p:cNvCxnSpPr>
          <p:nvPr/>
        </p:nvCxnSpPr>
        <p:spPr>
          <a:xfrm>
            <a:off x="5687716" y="4539648"/>
            <a:ext cx="2430279" cy="822228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직선 연결선 261"/>
          <p:cNvCxnSpPr>
            <a:stCxn id="155" idx="2"/>
            <a:endCxn id="180" idx="3"/>
          </p:cNvCxnSpPr>
          <p:nvPr/>
        </p:nvCxnSpPr>
        <p:spPr>
          <a:xfrm>
            <a:off x="5687716" y="4819455"/>
            <a:ext cx="2430279" cy="542421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직선 연결선 262"/>
          <p:cNvCxnSpPr>
            <a:stCxn id="153" idx="2"/>
            <a:endCxn id="180" idx="3"/>
          </p:cNvCxnSpPr>
          <p:nvPr/>
        </p:nvCxnSpPr>
        <p:spPr>
          <a:xfrm flipV="1">
            <a:off x="5687716" y="5361876"/>
            <a:ext cx="2430279" cy="17193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설명선 2(강조선) 30"/>
          <p:cNvSpPr/>
          <p:nvPr/>
        </p:nvSpPr>
        <p:spPr bwMode="auto">
          <a:xfrm>
            <a:off x="2795886" y="1947329"/>
            <a:ext cx="1707022" cy="1145923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7028"/>
              <a:gd name="adj6" fmla="val -16472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CPU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- System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 - FS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- WS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Memory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- System</a:t>
            </a:r>
            <a:endParaRPr kumimoji="1" lang="en-US" altLang="ko-KR" sz="8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- FS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 </a:t>
            </a:r>
            <a:r>
              <a:rPr kumimoji="1" lang="en-US" altLang="ko-KR" sz="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 - WS</a:t>
            </a:r>
          </a:p>
          <a:p>
            <a:pPr algn="l"/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TPS</a:t>
            </a:r>
          </a:p>
        </p:txBody>
      </p:sp>
      <p:sp>
        <p:nvSpPr>
          <p:cNvPr id="271" name="TextBox 270"/>
          <p:cNvSpPr txBox="1"/>
          <p:nvPr/>
        </p:nvSpPr>
        <p:spPr>
          <a:xfrm>
            <a:off x="3401531" y="3995394"/>
            <a:ext cx="684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접속 수</a:t>
            </a:r>
            <a:endParaRPr lang="en-US" altLang="ko-KR" b="1" dirty="0" smtClean="0"/>
          </a:p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sp>
        <p:nvSpPr>
          <p:cNvPr id="273" name="설명선 2(강조선) 272"/>
          <p:cNvSpPr/>
          <p:nvPr/>
        </p:nvSpPr>
        <p:spPr bwMode="auto">
          <a:xfrm>
            <a:off x="4758146" y="1690558"/>
            <a:ext cx="1707022" cy="216434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5894"/>
              <a:gd name="adj6" fmla="val -16014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CPU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- System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 - GW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 - IU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- PS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- CM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- SS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- CT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Memory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- System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 </a:t>
            </a:r>
            <a:r>
              <a:rPr kumimoji="1" lang="en-US" altLang="ko-KR" sz="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 - GW</a:t>
            </a:r>
          </a:p>
          <a:p>
            <a:pPr algn="l"/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- </a:t>
            </a: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IU</a:t>
            </a:r>
          </a:p>
          <a:p>
            <a:pPr algn="l"/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 - PS</a:t>
            </a:r>
          </a:p>
          <a:p>
            <a:pPr algn="l"/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 - CM</a:t>
            </a:r>
          </a:p>
          <a:p>
            <a:pPr algn="l"/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 - SS</a:t>
            </a:r>
          </a:p>
          <a:p>
            <a:pPr algn="l"/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 - 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CT</a:t>
            </a:r>
          </a:p>
          <a:p>
            <a:pPr algn="l"/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TPS</a:t>
            </a:r>
          </a:p>
        </p:txBody>
      </p:sp>
      <p:sp>
        <p:nvSpPr>
          <p:cNvPr id="274" name="TextBox 273"/>
          <p:cNvSpPr txBox="1"/>
          <p:nvPr/>
        </p:nvSpPr>
        <p:spPr>
          <a:xfrm>
            <a:off x="3404786" y="4449725"/>
            <a:ext cx="684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접속 수</a:t>
            </a:r>
            <a:endParaRPr lang="en-US" altLang="ko-KR" b="1" dirty="0" smtClean="0"/>
          </a:p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sp>
        <p:nvSpPr>
          <p:cNvPr id="275" name="TextBox 274"/>
          <p:cNvSpPr txBox="1"/>
          <p:nvPr/>
        </p:nvSpPr>
        <p:spPr>
          <a:xfrm>
            <a:off x="1394396" y="2949290"/>
            <a:ext cx="684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접속 수</a:t>
            </a:r>
            <a:endParaRPr lang="en-US" altLang="ko-KR" b="1" dirty="0" smtClean="0"/>
          </a:p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sp>
        <p:nvSpPr>
          <p:cNvPr id="276" name="TextBox 275"/>
          <p:cNvSpPr txBox="1"/>
          <p:nvPr/>
        </p:nvSpPr>
        <p:spPr>
          <a:xfrm>
            <a:off x="1389676" y="3714482"/>
            <a:ext cx="684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접속 수</a:t>
            </a:r>
            <a:endParaRPr lang="en-US" altLang="ko-KR" b="1" dirty="0" smtClean="0"/>
          </a:p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sp>
        <p:nvSpPr>
          <p:cNvPr id="282" name="TextBox 281"/>
          <p:cNvSpPr txBox="1"/>
          <p:nvPr/>
        </p:nvSpPr>
        <p:spPr>
          <a:xfrm>
            <a:off x="1399429" y="4319608"/>
            <a:ext cx="684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접속 수</a:t>
            </a:r>
            <a:endParaRPr lang="en-US" altLang="ko-KR" b="1" dirty="0" smtClean="0"/>
          </a:p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sp>
        <p:nvSpPr>
          <p:cNvPr id="283" name="TextBox 282"/>
          <p:cNvSpPr txBox="1"/>
          <p:nvPr/>
        </p:nvSpPr>
        <p:spPr>
          <a:xfrm>
            <a:off x="1393638" y="4894360"/>
            <a:ext cx="684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접속 수</a:t>
            </a:r>
            <a:endParaRPr lang="en-US" altLang="ko-KR" b="1" dirty="0" smtClean="0"/>
          </a:p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sp>
        <p:nvSpPr>
          <p:cNvPr id="284" name="TextBox 283"/>
          <p:cNvSpPr txBox="1"/>
          <p:nvPr/>
        </p:nvSpPr>
        <p:spPr>
          <a:xfrm>
            <a:off x="7173373" y="3318949"/>
            <a:ext cx="684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접속 수</a:t>
            </a:r>
            <a:endParaRPr lang="en-US" altLang="ko-KR" b="1" dirty="0" smtClean="0"/>
          </a:p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sp>
        <p:nvSpPr>
          <p:cNvPr id="285" name="TextBox 284"/>
          <p:cNvSpPr txBox="1"/>
          <p:nvPr/>
        </p:nvSpPr>
        <p:spPr>
          <a:xfrm>
            <a:off x="7091381" y="5080766"/>
            <a:ext cx="684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접속 수</a:t>
            </a:r>
            <a:endParaRPr lang="en-US" altLang="ko-KR" b="1" dirty="0" smtClean="0"/>
          </a:p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sp>
        <p:nvSpPr>
          <p:cNvPr id="286" name="TextBox 285"/>
          <p:cNvSpPr txBox="1"/>
          <p:nvPr/>
        </p:nvSpPr>
        <p:spPr>
          <a:xfrm>
            <a:off x="4826964" y="3985699"/>
            <a:ext cx="68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sp>
        <p:nvSpPr>
          <p:cNvPr id="287" name="설명선 2(강조선) 286"/>
          <p:cNvSpPr/>
          <p:nvPr/>
        </p:nvSpPr>
        <p:spPr bwMode="auto">
          <a:xfrm>
            <a:off x="8567042" y="1575628"/>
            <a:ext cx="850454" cy="59856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7028"/>
              <a:gd name="adj6" fmla="val -16472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CPU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Memory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Connections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…</a:t>
            </a:r>
          </a:p>
        </p:txBody>
      </p:sp>
      <p:sp>
        <p:nvSpPr>
          <p:cNvPr id="288" name="설명선 2(강조선) 287"/>
          <p:cNvSpPr/>
          <p:nvPr/>
        </p:nvSpPr>
        <p:spPr bwMode="auto">
          <a:xfrm>
            <a:off x="8561180" y="3854904"/>
            <a:ext cx="784308" cy="61331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7028"/>
              <a:gd name="adj6" fmla="val -16472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CPU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Memory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Disk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Connection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굴림체" pitchFamily="49" charset="-127"/>
                <a:ea typeface="굴림체" pitchFamily="49" charset="-127"/>
              </a:rPr>
              <a:t>…</a:t>
            </a:r>
          </a:p>
        </p:txBody>
      </p:sp>
      <p:sp>
        <p:nvSpPr>
          <p:cNvPr id="2" name="직사각형 1"/>
          <p:cNvSpPr/>
          <p:nvPr/>
        </p:nvSpPr>
        <p:spPr bwMode="auto">
          <a:xfrm>
            <a:off x="5241032" y="3908754"/>
            <a:ext cx="590701" cy="18002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1" name="설명선 2(강조선) 70"/>
          <p:cNvSpPr/>
          <p:nvPr/>
        </p:nvSpPr>
        <p:spPr bwMode="auto">
          <a:xfrm>
            <a:off x="5831733" y="5862656"/>
            <a:ext cx="1707022" cy="43334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267"/>
              <a:gd name="adj6" fmla="val -16938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Thread Pool Usage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Database Connection Pool Usage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err="1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Redis</a:t>
            </a:r>
            <a:r>
              <a:rPr lang="en-US" altLang="ko-KR" b="1" dirty="0" smtClean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 Connection Pool Usage</a:t>
            </a:r>
          </a:p>
        </p:txBody>
      </p:sp>
      <p:sp>
        <p:nvSpPr>
          <p:cNvPr id="3" name="포인트가 8개인 별 2"/>
          <p:cNvSpPr/>
          <p:nvPr/>
        </p:nvSpPr>
        <p:spPr bwMode="auto">
          <a:xfrm>
            <a:off x="4376936" y="1372572"/>
            <a:ext cx="469342" cy="469342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G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3" name="포인트가 8개인 별 72"/>
          <p:cNvSpPr/>
          <p:nvPr/>
        </p:nvSpPr>
        <p:spPr bwMode="auto">
          <a:xfrm>
            <a:off x="7883324" y="1967656"/>
            <a:ext cx="469342" cy="469342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G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4" name="포인트가 8개인 별 73"/>
          <p:cNvSpPr/>
          <p:nvPr/>
        </p:nvSpPr>
        <p:spPr bwMode="auto">
          <a:xfrm>
            <a:off x="7878714" y="4296993"/>
            <a:ext cx="469342" cy="469342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G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5" name="포인트가 8개인 별 74"/>
          <p:cNvSpPr/>
          <p:nvPr/>
        </p:nvSpPr>
        <p:spPr bwMode="auto">
          <a:xfrm>
            <a:off x="2418259" y="1507327"/>
            <a:ext cx="469342" cy="469342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G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6" name="포인트가 8개인 별 75"/>
          <p:cNvSpPr/>
          <p:nvPr/>
        </p:nvSpPr>
        <p:spPr bwMode="auto">
          <a:xfrm>
            <a:off x="5247969" y="5852124"/>
            <a:ext cx="469342" cy="469342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b="1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S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7" name="포인트가 8개인 별 76"/>
          <p:cNvSpPr/>
          <p:nvPr/>
        </p:nvSpPr>
        <p:spPr bwMode="auto">
          <a:xfrm>
            <a:off x="5966377" y="4465730"/>
            <a:ext cx="469342" cy="469342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b="1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S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8" name="포인트가 8개인 별 77"/>
          <p:cNvSpPr/>
          <p:nvPr/>
        </p:nvSpPr>
        <p:spPr bwMode="auto">
          <a:xfrm>
            <a:off x="3484815" y="3544306"/>
            <a:ext cx="469342" cy="469342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b="1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S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9" name="포인트가 8개인 별 78"/>
          <p:cNvSpPr/>
          <p:nvPr/>
        </p:nvSpPr>
        <p:spPr bwMode="auto">
          <a:xfrm>
            <a:off x="1649879" y="2527452"/>
            <a:ext cx="469342" cy="469342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b="1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S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0" name="포인트가 8개인 별 79"/>
          <p:cNvSpPr/>
          <p:nvPr/>
        </p:nvSpPr>
        <p:spPr bwMode="auto">
          <a:xfrm>
            <a:off x="344488" y="1327017"/>
            <a:ext cx="303156" cy="303156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G</a:t>
            </a:r>
            <a:endParaRPr kumimoji="1" lang="ko-KR" altLang="en-US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1" name="포인트가 8개인 별 80"/>
          <p:cNvSpPr/>
          <p:nvPr/>
        </p:nvSpPr>
        <p:spPr bwMode="auto">
          <a:xfrm>
            <a:off x="344488" y="1700808"/>
            <a:ext cx="306601" cy="306601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S</a:t>
            </a:r>
            <a:endParaRPr kumimoji="1" lang="ko-KR" alt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726" y="1361022"/>
            <a:ext cx="9797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General Case</a:t>
            </a:r>
            <a:endParaRPr lang="ko-KR" altLang="en-US" sz="1000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659667" y="1725357"/>
            <a:ext cx="9557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Special Case</a:t>
            </a:r>
            <a:endParaRPr lang="ko-KR" altLang="en-US" sz="1000" b="1" dirty="0"/>
          </a:p>
        </p:txBody>
      </p:sp>
      <p:pic>
        <p:nvPicPr>
          <p:cNvPr id="1026" name="Picture 2" descr="Image result for iis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25801" y="4221088"/>
            <a:ext cx="309835" cy="30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windows server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98087" y="4698083"/>
            <a:ext cx="644757" cy="48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포인트가 8개인 별 89"/>
          <p:cNvSpPr/>
          <p:nvPr/>
        </p:nvSpPr>
        <p:spPr bwMode="auto">
          <a:xfrm>
            <a:off x="2360712" y="5096176"/>
            <a:ext cx="469342" cy="469342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G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91" name="Picture 10" descr="Image result for windows server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16829" y="5388917"/>
            <a:ext cx="644757" cy="48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포인트가 8개인 별 91"/>
          <p:cNvSpPr/>
          <p:nvPr/>
        </p:nvSpPr>
        <p:spPr bwMode="auto">
          <a:xfrm>
            <a:off x="4379454" y="5787010"/>
            <a:ext cx="469342" cy="469342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G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8" name="Picture 14" descr="Image result for redhat server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047" y="2099451"/>
            <a:ext cx="704738" cy="82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14" descr="Image result for redhat server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783" y="4423006"/>
            <a:ext cx="704738" cy="82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tomcat icon transparen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00007" y="3862726"/>
            <a:ext cx="327260" cy="24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포인트가 8개인 별 84"/>
          <p:cNvSpPr/>
          <p:nvPr/>
        </p:nvSpPr>
        <p:spPr bwMode="auto">
          <a:xfrm>
            <a:off x="2467565" y="3902828"/>
            <a:ext cx="469342" cy="469342"/>
          </a:xfrm>
          <a:prstGeom prst="star8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600" b="1" dirty="0">
                <a:solidFill>
                  <a:schemeClr val="tx2"/>
                </a:solidFill>
                <a:latin typeface="굴림체" pitchFamily="49" charset="-127"/>
                <a:ea typeface="굴림체" pitchFamily="49" charset="-127"/>
              </a:rPr>
              <a:t>G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482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auto">
          <a:xfrm>
            <a:off x="344488" y="1340768"/>
            <a:ext cx="6120680" cy="5112568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206695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3</a:t>
            </a:r>
            <a:r>
              <a:rPr lang="en-US" altLang="ko-KR" sz="1000" b="1" dirty="0" smtClean="0"/>
              <a:t>. </a:t>
            </a:r>
            <a:r>
              <a:rPr lang="ko-KR" altLang="en-US" sz="1000" b="1" dirty="0" smtClean="0"/>
              <a:t>시스템 구성도</a:t>
            </a:r>
            <a:r>
              <a:rPr lang="en-US" altLang="ko-KR" sz="1000" b="1" dirty="0" smtClean="0"/>
              <a:t>-Collecting</a:t>
            </a:r>
            <a:endParaRPr lang="ko-KR" altLang="en-US" sz="1000" b="1" dirty="0"/>
          </a:p>
        </p:txBody>
      </p:sp>
      <p:sp>
        <p:nvSpPr>
          <p:cNvPr id="134" name="직사각형 133"/>
          <p:cNvSpPr/>
          <p:nvPr/>
        </p:nvSpPr>
        <p:spPr bwMode="auto">
          <a:xfrm>
            <a:off x="6760489" y="1340768"/>
            <a:ext cx="2801023" cy="5112568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8" name="직사각형 304"/>
          <p:cNvSpPr>
            <a:spLocks noChangeArrowheads="1"/>
          </p:cNvSpPr>
          <p:nvPr/>
        </p:nvSpPr>
        <p:spPr bwMode="auto">
          <a:xfrm rot="10800000" flipV="1">
            <a:off x="7294186" y="1659578"/>
            <a:ext cx="1512167" cy="2498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marL="101600" indent="-101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en-US" altLang="ko-KR" sz="9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rPr>
              <a:t>Collector</a:t>
            </a:r>
            <a:endParaRPr lang="ko-KR" altLang="en-US" sz="900" dirty="0">
              <a:solidFill>
                <a:srgbClr val="000000">
                  <a:lumMod val="65000"/>
                  <a:lumOff val="35000"/>
                </a:srgb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  <a:cs typeface="Arial" panose="020B0604020202020204" pitchFamily="34" charset="0"/>
              <a:sym typeface="Monotype Sorts"/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2300244" y="3766011"/>
            <a:ext cx="68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sp>
        <p:nvSpPr>
          <p:cNvPr id="275" name="TextBox 274"/>
          <p:cNvSpPr txBox="1"/>
          <p:nvPr/>
        </p:nvSpPr>
        <p:spPr>
          <a:xfrm>
            <a:off x="3153807" y="5594457"/>
            <a:ext cx="68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System</a:t>
            </a:r>
            <a:endParaRPr lang="ko-KR" altLang="en-US" b="1" dirty="0"/>
          </a:p>
        </p:txBody>
      </p:sp>
      <p:sp>
        <p:nvSpPr>
          <p:cNvPr id="282" name="TextBox 281"/>
          <p:cNvSpPr txBox="1"/>
          <p:nvPr/>
        </p:nvSpPr>
        <p:spPr>
          <a:xfrm>
            <a:off x="526859" y="3775821"/>
            <a:ext cx="68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grpSp>
        <p:nvGrpSpPr>
          <p:cNvPr id="4148" name="그룹 4147"/>
          <p:cNvGrpSpPr/>
          <p:nvPr/>
        </p:nvGrpSpPr>
        <p:grpSpPr>
          <a:xfrm>
            <a:off x="940848" y="1556792"/>
            <a:ext cx="1635887" cy="2104250"/>
            <a:chOff x="940848" y="1556792"/>
            <a:chExt cx="1635887" cy="2104250"/>
          </a:xfrm>
        </p:grpSpPr>
        <p:sp>
          <p:nvSpPr>
            <p:cNvPr id="191" name="Rectangle 247"/>
            <p:cNvSpPr>
              <a:spLocks noChangeArrowheads="1"/>
            </p:cNvSpPr>
            <p:nvPr/>
          </p:nvSpPr>
          <p:spPr bwMode="auto">
            <a:xfrm>
              <a:off x="940848" y="1556792"/>
              <a:ext cx="1635887" cy="2104250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2" name="직사각형 191"/>
            <p:cNvSpPr/>
            <p:nvPr/>
          </p:nvSpPr>
          <p:spPr bwMode="auto">
            <a:xfrm rot="10800000">
              <a:off x="1002911" y="1855288"/>
              <a:ext cx="1512169" cy="1733746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3" name="직사각형 304"/>
            <p:cNvSpPr>
              <a:spLocks noChangeArrowheads="1"/>
            </p:cNvSpPr>
            <p:nvPr/>
          </p:nvSpPr>
          <p:spPr bwMode="auto">
            <a:xfrm rot="10800000" flipV="1">
              <a:off x="1002915" y="1605390"/>
              <a:ext cx="1512167" cy="2424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MUX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194" name="직사각형 193"/>
            <p:cNvSpPr/>
            <p:nvPr/>
          </p:nvSpPr>
          <p:spPr>
            <a:xfrm>
              <a:off x="1093973" y="1938256"/>
              <a:ext cx="617210" cy="153725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FS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95" name="직사각형 194"/>
            <p:cNvSpPr/>
            <p:nvPr/>
          </p:nvSpPr>
          <p:spPr>
            <a:xfrm>
              <a:off x="1771743" y="1932851"/>
              <a:ext cx="648090" cy="159131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W</a:t>
              </a:r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1096174" y="3349275"/>
              <a:ext cx="1323660" cy="167751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OS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1096174" y="3136583"/>
              <a:ext cx="617210" cy="153725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IIS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1773944" y="3131178"/>
              <a:ext cx="648090" cy="159131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Tomcat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1096174" y="2508915"/>
              <a:ext cx="1323660" cy="167751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Agent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115" name="꺾인 연결선 114"/>
            <p:cNvCxnSpPr>
              <a:stCxn id="101" idx="2"/>
              <a:endCxn id="99" idx="0"/>
            </p:cNvCxnSpPr>
            <p:nvPr/>
          </p:nvCxnSpPr>
          <p:spPr bwMode="auto">
            <a:xfrm rot="5400000" flipV="1">
              <a:off x="1700740" y="2733930"/>
              <a:ext cx="454512" cy="339985"/>
            </a:xfrm>
            <a:prstGeom prst="bentConnector5">
              <a:avLst>
                <a:gd name="adj1" fmla="val 50296"/>
                <a:gd name="adj2" fmla="val 50634"/>
                <a:gd name="adj3" fmla="val 49704"/>
              </a:avLst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1" name="꺾인 연결선 120"/>
            <p:cNvCxnSpPr>
              <a:stCxn id="101" idx="2"/>
              <a:endCxn id="98" idx="0"/>
            </p:cNvCxnSpPr>
            <p:nvPr/>
          </p:nvCxnSpPr>
          <p:spPr bwMode="auto">
            <a:xfrm rot="5400000">
              <a:off x="1351433" y="2730013"/>
              <a:ext cx="459917" cy="353225"/>
            </a:xfrm>
            <a:prstGeom prst="bentConnector5">
              <a:avLst>
                <a:gd name="adj1" fmla="val 49705"/>
                <a:gd name="adj2" fmla="val 50992"/>
                <a:gd name="adj3" fmla="val 50295"/>
              </a:avLst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35" name="꺾인 연결선 134"/>
            <p:cNvCxnSpPr>
              <a:stCxn id="101" idx="2"/>
              <a:endCxn id="93" idx="0"/>
            </p:cNvCxnSpPr>
            <p:nvPr/>
          </p:nvCxnSpPr>
          <p:spPr bwMode="auto">
            <a:xfrm rot="5400000">
              <a:off x="1415349" y="3006621"/>
              <a:ext cx="672609" cy="12700"/>
            </a:xfrm>
            <a:prstGeom prst="bentConnector5">
              <a:avLst>
                <a:gd name="adj1" fmla="val 33987"/>
                <a:gd name="adj2" fmla="val 20772"/>
                <a:gd name="adj3" fmla="val 66013"/>
              </a:avLst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101" name="그룹 4100"/>
          <p:cNvGrpSpPr/>
          <p:nvPr/>
        </p:nvGrpSpPr>
        <p:grpSpPr>
          <a:xfrm rot="5400000">
            <a:off x="706667" y="4367243"/>
            <a:ext cx="2104251" cy="1635887"/>
            <a:chOff x="937225" y="4113620"/>
            <a:chExt cx="2104251" cy="1635887"/>
          </a:xfrm>
        </p:grpSpPr>
        <p:sp>
          <p:nvSpPr>
            <p:cNvPr id="221" name="Rectangle 247"/>
            <p:cNvSpPr>
              <a:spLocks noChangeArrowheads="1"/>
            </p:cNvSpPr>
            <p:nvPr/>
          </p:nvSpPr>
          <p:spPr bwMode="auto">
            <a:xfrm rot="16200000">
              <a:off x="1171407" y="3879438"/>
              <a:ext cx="1635887" cy="2104251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2" name="직사각형 221"/>
            <p:cNvSpPr/>
            <p:nvPr/>
          </p:nvSpPr>
          <p:spPr bwMode="auto">
            <a:xfrm rot="5400000">
              <a:off x="1342807" y="4062668"/>
              <a:ext cx="1512169" cy="1741151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3" name="직사각형 304"/>
            <p:cNvSpPr>
              <a:spLocks noChangeArrowheads="1"/>
            </p:cNvSpPr>
            <p:nvPr/>
          </p:nvSpPr>
          <p:spPr bwMode="auto">
            <a:xfrm rot="5400000" flipV="1">
              <a:off x="354689" y="4808292"/>
              <a:ext cx="151216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CS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224" name="직사각형 223"/>
            <p:cNvSpPr/>
            <p:nvPr/>
          </p:nvSpPr>
          <p:spPr>
            <a:xfrm rot="16200000">
              <a:off x="1990490" y="5338633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IU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25" name="직사각형 224"/>
            <p:cNvSpPr/>
            <p:nvPr/>
          </p:nvSpPr>
          <p:spPr>
            <a:xfrm rot="16200000">
              <a:off x="1990490" y="5058826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26" name="직사각형 225"/>
            <p:cNvSpPr/>
            <p:nvPr/>
          </p:nvSpPr>
          <p:spPr>
            <a:xfrm rot="16200000">
              <a:off x="1990490" y="4779019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CM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27" name="직사각형 226"/>
            <p:cNvSpPr/>
            <p:nvPr/>
          </p:nvSpPr>
          <p:spPr>
            <a:xfrm rot="16200000">
              <a:off x="1990490" y="4499212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28" name="직사각형 227"/>
            <p:cNvSpPr/>
            <p:nvPr/>
          </p:nvSpPr>
          <p:spPr>
            <a:xfrm rot="16200000">
              <a:off x="1990490" y="4219405"/>
              <a:ext cx="212480" cy="31848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CT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229" name="직선 화살표 연결선 228"/>
            <p:cNvCxnSpPr/>
            <p:nvPr/>
          </p:nvCxnSpPr>
          <p:spPr>
            <a:xfrm rot="16200000">
              <a:off x="1729546" y="5357628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직선 화살표 연결선 229"/>
            <p:cNvCxnSpPr/>
            <p:nvPr/>
          </p:nvCxnSpPr>
          <p:spPr>
            <a:xfrm rot="16200000">
              <a:off x="1729546" y="5258568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직선 화살표 연결선 230"/>
            <p:cNvCxnSpPr/>
            <p:nvPr/>
          </p:nvCxnSpPr>
          <p:spPr>
            <a:xfrm rot="16200000">
              <a:off x="1736215" y="5088198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직선 화살표 연결선 231"/>
            <p:cNvCxnSpPr/>
            <p:nvPr/>
          </p:nvCxnSpPr>
          <p:spPr>
            <a:xfrm rot="16200000">
              <a:off x="1736215" y="4989138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직선 화살표 연결선 232"/>
            <p:cNvCxnSpPr/>
            <p:nvPr/>
          </p:nvCxnSpPr>
          <p:spPr>
            <a:xfrm rot="16200000">
              <a:off x="1736215" y="4795974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직선 화살표 연결선 233"/>
            <p:cNvCxnSpPr/>
            <p:nvPr/>
          </p:nvCxnSpPr>
          <p:spPr>
            <a:xfrm rot="16200000">
              <a:off x="1736215" y="4696914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직선 화살표 연결선 234"/>
            <p:cNvCxnSpPr/>
            <p:nvPr/>
          </p:nvCxnSpPr>
          <p:spPr>
            <a:xfrm rot="16200000">
              <a:off x="1737138" y="4523182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직선 화살표 연결선 235"/>
            <p:cNvCxnSpPr/>
            <p:nvPr/>
          </p:nvCxnSpPr>
          <p:spPr>
            <a:xfrm rot="16200000">
              <a:off x="1737138" y="4424122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직선 화살표 연결선 236"/>
            <p:cNvCxnSpPr/>
            <p:nvPr/>
          </p:nvCxnSpPr>
          <p:spPr>
            <a:xfrm rot="16200000">
              <a:off x="1743835" y="4242770"/>
              <a:ext cx="0" cy="3701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직선 화살표 연결선 237"/>
            <p:cNvCxnSpPr/>
            <p:nvPr/>
          </p:nvCxnSpPr>
          <p:spPr>
            <a:xfrm rot="16200000">
              <a:off x="1743835" y="4143710"/>
              <a:ext cx="0" cy="370165"/>
            </a:xfrm>
            <a:prstGeom prst="straightConnector1">
              <a:avLst/>
            </a:prstGeom>
            <a:ln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TextBox 454"/>
            <p:cNvSpPr txBox="1">
              <a:spLocks noChangeArrowheads="1"/>
            </p:cNvSpPr>
            <p:nvPr/>
          </p:nvSpPr>
          <p:spPr bwMode="auto">
            <a:xfrm rot="16200000">
              <a:off x="1141731" y="4776294"/>
              <a:ext cx="1224131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ko-KR" altLang="en-US" sz="90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프로세스간 통신</a:t>
              </a:r>
              <a:endParaRPr lang="ko-KR" altLang="en-US" sz="9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40" name="직사각형 239"/>
            <p:cNvSpPr/>
            <p:nvPr/>
          </p:nvSpPr>
          <p:spPr>
            <a:xfrm rot="16200000">
              <a:off x="740157" y="4832630"/>
              <a:ext cx="1331708" cy="191946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Gateway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 rot="16200000">
              <a:off x="2151754" y="4871051"/>
              <a:ext cx="1323660" cy="167751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OS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 rot="16200000">
              <a:off x="1743442" y="4871051"/>
              <a:ext cx="1323660" cy="167751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Agent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53" name="직선 화살표 연결선 52"/>
            <p:cNvCxnSpPr>
              <a:stCxn id="107" idx="2"/>
              <a:endCxn id="106" idx="0"/>
            </p:cNvCxnSpPr>
            <p:nvPr/>
          </p:nvCxnSpPr>
          <p:spPr bwMode="auto">
            <a:xfrm>
              <a:off x="2489148" y="4954927"/>
              <a:ext cx="240561" cy="0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72" name="TextBox 271"/>
          <p:cNvSpPr txBox="1"/>
          <p:nvPr/>
        </p:nvSpPr>
        <p:spPr>
          <a:xfrm>
            <a:off x="3193186" y="1484784"/>
            <a:ext cx="68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응답 속도</a:t>
            </a:r>
            <a:endParaRPr lang="ko-KR" altLang="en-US" b="1" dirty="0"/>
          </a:p>
        </p:txBody>
      </p:sp>
      <p:sp>
        <p:nvSpPr>
          <p:cNvPr id="274" name="TextBox 273"/>
          <p:cNvSpPr txBox="1"/>
          <p:nvPr/>
        </p:nvSpPr>
        <p:spPr>
          <a:xfrm>
            <a:off x="3188357" y="2010795"/>
            <a:ext cx="68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System</a:t>
            </a:r>
            <a:endParaRPr lang="ko-KR" altLang="en-US" b="1" dirty="0"/>
          </a:p>
        </p:txBody>
      </p:sp>
      <p:cxnSp>
        <p:nvCxnSpPr>
          <p:cNvPr id="296" name="꺾인 연결선 295"/>
          <p:cNvCxnSpPr>
            <a:endCxn id="195" idx="0"/>
          </p:cNvCxnSpPr>
          <p:nvPr/>
        </p:nvCxnSpPr>
        <p:spPr bwMode="auto">
          <a:xfrm rot="16200000" flipH="1" flipV="1">
            <a:off x="4916071" y="-1203024"/>
            <a:ext cx="315591" cy="5956157"/>
          </a:xfrm>
          <a:prstGeom prst="bentConnector3">
            <a:avLst>
              <a:gd name="adj1" fmla="val -72436"/>
            </a:avLst>
          </a:prstGeom>
          <a:solidFill>
            <a:srgbClr val="FFFFFF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97" name="꺾인 연결선 296"/>
          <p:cNvCxnSpPr>
            <a:stCxn id="138" idx="0"/>
            <a:endCxn id="194" idx="0"/>
          </p:cNvCxnSpPr>
          <p:nvPr/>
        </p:nvCxnSpPr>
        <p:spPr bwMode="auto">
          <a:xfrm rot="16200000" flipH="1" flipV="1">
            <a:off x="4587085" y="-1524929"/>
            <a:ext cx="278678" cy="6647691"/>
          </a:xfrm>
          <a:prstGeom prst="bentConnector3">
            <a:avLst>
              <a:gd name="adj1" fmla="val -82030"/>
            </a:avLst>
          </a:prstGeom>
          <a:solidFill>
            <a:srgbClr val="FFFFFF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76" name="꺾인 연결선 275"/>
          <p:cNvCxnSpPr>
            <a:stCxn id="194" idx="1"/>
            <a:endCxn id="240" idx="1"/>
          </p:cNvCxnSpPr>
          <p:nvPr/>
        </p:nvCxnSpPr>
        <p:spPr bwMode="auto">
          <a:xfrm rot="10800000" flipH="1" flipV="1">
            <a:off x="1093973" y="2015119"/>
            <a:ext cx="1926" cy="2586728"/>
          </a:xfrm>
          <a:prstGeom prst="bentConnector3">
            <a:avLst>
              <a:gd name="adj1" fmla="val -11869159"/>
            </a:avLst>
          </a:prstGeom>
          <a:solidFill>
            <a:srgbClr val="FFFFFF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99" name="꺾인 연결선 298"/>
          <p:cNvCxnSpPr>
            <a:stCxn id="107" idx="3"/>
            <a:endCxn id="253" idx="2"/>
          </p:cNvCxnSpPr>
          <p:nvPr/>
        </p:nvCxnSpPr>
        <p:spPr bwMode="auto">
          <a:xfrm flipV="1">
            <a:off x="2397260" y="3951962"/>
            <a:ext cx="5642080" cy="1649147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98" name="꺾인 연결선 297"/>
          <p:cNvCxnSpPr>
            <a:stCxn id="101" idx="0"/>
            <a:endCxn id="253" idx="0"/>
          </p:cNvCxnSpPr>
          <p:nvPr/>
        </p:nvCxnSpPr>
        <p:spPr bwMode="auto">
          <a:xfrm rot="16200000" flipH="1">
            <a:off x="4302098" y="-35179"/>
            <a:ext cx="1193148" cy="6281336"/>
          </a:xfrm>
          <a:prstGeom prst="bentConnector3">
            <a:avLst>
              <a:gd name="adj1" fmla="val -19159"/>
            </a:avLst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grpSp>
        <p:nvGrpSpPr>
          <p:cNvPr id="4149" name="그룹 4148"/>
          <p:cNvGrpSpPr/>
          <p:nvPr/>
        </p:nvGrpSpPr>
        <p:grpSpPr>
          <a:xfrm>
            <a:off x="4528961" y="2366464"/>
            <a:ext cx="1228735" cy="1510648"/>
            <a:chOff x="4528961" y="2449265"/>
            <a:chExt cx="1228735" cy="1510648"/>
          </a:xfrm>
        </p:grpSpPr>
        <p:sp>
          <p:nvSpPr>
            <p:cNvPr id="284" name="Rectangle 247"/>
            <p:cNvSpPr>
              <a:spLocks noChangeArrowheads="1"/>
            </p:cNvSpPr>
            <p:nvPr/>
          </p:nvSpPr>
          <p:spPr bwMode="auto">
            <a:xfrm>
              <a:off x="4528961" y="2449265"/>
              <a:ext cx="1228735" cy="1510648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7" name="직사각형 196"/>
            <p:cNvSpPr/>
            <p:nvPr/>
          </p:nvSpPr>
          <p:spPr bwMode="auto">
            <a:xfrm rot="10800000">
              <a:off x="4562714" y="2735389"/>
              <a:ext cx="1152129" cy="1174808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8" name="직사각형 304"/>
            <p:cNvSpPr>
              <a:spLocks noChangeArrowheads="1"/>
            </p:cNvSpPr>
            <p:nvPr/>
          </p:nvSpPr>
          <p:spPr bwMode="auto">
            <a:xfrm rot="10800000" flipV="1">
              <a:off x="4562720" y="2492896"/>
              <a:ext cx="115212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err="1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Redis</a:t>
              </a: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4624764" y="3695011"/>
              <a:ext cx="1038172" cy="164499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OS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12" name="직사각형 211"/>
            <p:cNvSpPr/>
            <p:nvPr/>
          </p:nvSpPr>
          <p:spPr>
            <a:xfrm>
              <a:off x="4632708" y="3403742"/>
              <a:ext cx="1018456" cy="227512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dirty="0" err="1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Redis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4624763" y="2854652"/>
              <a:ext cx="1026401" cy="188522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Agent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215" name="꺾인 연결선 214"/>
            <p:cNvCxnSpPr>
              <a:stCxn id="213" idx="2"/>
              <a:endCxn id="212" idx="0"/>
            </p:cNvCxnSpPr>
            <p:nvPr/>
          </p:nvCxnSpPr>
          <p:spPr bwMode="auto">
            <a:xfrm rot="16200000" flipH="1">
              <a:off x="4959666" y="3221472"/>
              <a:ext cx="360568" cy="3972"/>
            </a:xfrm>
            <a:prstGeom prst="bentConnector3">
              <a:avLst>
                <a:gd name="adj1" fmla="val 50000"/>
              </a:avLst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6" name="꺾인 연결선 215"/>
            <p:cNvCxnSpPr>
              <a:stCxn id="213" idx="2"/>
              <a:endCxn id="210" idx="1"/>
            </p:cNvCxnSpPr>
            <p:nvPr/>
          </p:nvCxnSpPr>
          <p:spPr bwMode="auto">
            <a:xfrm rot="5400000">
              <a:off x="4514321" y="3153617"/>
              <a:ext cx="734087" cy="513200"/>
            </a:xfrm>
            <a:prstGeom prst="bentConnector4">
              <a:avLst>
                <a:gd name="adj1" fmla="val 22735"/>
                <a:gd name="adj2" fmla="val 144544"/>
              </a:avLst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217" name="꺾인 연결선 216"/>
          <p:cNvCxnSpPr>
            <a:stCxn id="213" idx="3"/>
            <a:endCxn id="253" idx="0"/>
          </p:cNvCxnSpPr>
          <p:nvPr/>
        </p:nvCxnSpPr>
        <p:spPr bwMode="auto">
          <a:xfrm>
            <a:off x="5651164" y="2866112"/>
            <a:ext cx="2388176" cy="835951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grpSp>
        <p:nvGrpSpPr>
          <p:cNvPr id="4150" name="그룹 4149"/>
          <p:cNvGrpSpPr/>
          <p:nvPr/>
        </p:nvGrpSpPr>
        <p:grpSpPr>
          <a:xfrm>
            <a:off x="4531874" y="3994271"/>
            <a:ext cx="1228735" cy="1510648"/>
            <a:chOff x="4531874" y="4162505"/>
            <a:chExt cx="1228735" cy="1510648"/>
          </a:xfrm>
        </p:grpSpPr>
        <p:sp>
          <p:nvSpPr>
            <p:cNvPr id="285" name="Rectangle 247"/>
            <p:cNvSpPr>
              <a:spLocks noChangeArrowheads="1"/>
            </p:cNvSpPr>
            <p:nvPr/>
          </p:nvSpPr>
          <p:spPr bwMode="auto">
            <a:xfrm>
              <a:off x="4531874" y="4162505"/>
              <a:ext cx="1228735" cy="1510648"/>
            </a:xfrm>
            <a:prstGeom prst="rect">
              <a:avLst/>
            </a:prstGeom>
            <a:solidFill>
              <a:schemeClr val="bg1"/>
            </a:solidFill>
            <a:ln w="28575" algn="ctr">
              <a:pattFill prst="dkUpDiag">
                <a:fgClr>
                  <a:srgbClr val="B6D9E8"/>
                </a:fgClr>
                <a:bgClr>
                  <a:srgbClr val="0BAEFF"/>
                </a:bgClr>
              </a:patt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1" name="직사각형 200"/>
            <p:cNvSpPr/>
            <p:nvPr/>
          </p:nvSpPr>
          <p:spPr bwMode="auto">
            <a:xfrm rot="10800000">
              <a:off x="4559362" y="4441234"/>
              <a:ext cx="1152129" cy="1174808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2" name="직사각형 304"/>
            <p:cNvSpPr>
              <a:spLocks noChangeArrowheads="1"/>
            </p:cNvSpPr>
            <p:nvPr/>
          </p:nvSpPr>
          <p:spPr bwMode="auto">
            <a:xfrm rot="10800000" flipV="1">
              <a:off x="4559368" y="4198741"/>
              <a:ext cx="115212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DB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219" name="직사각형 218"/>
            <p:cNvSpPr/>
            <p:nvPr/>
          </p:nvSpPr>
          <p:spPr bwMode="auto">
            <a:xfrm rot="10800000">
              <a:off x="4565871" y="4438424"/>
              <a:ext cx="1152129" cy="1174808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4627921" y="5398046"/>
              <a:ext cx="1038172" cy="164499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OS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46" name="직사각형 245"/>
            <p:cNvSpPr/>
            <p:nvPr/>
          </p:nvSpPr>
          <p:spPr>
            <a:xfrm>
              <a:off x="4635865" y="5106777"/>
              <a:ext cx="1018456" cy="227512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dirty="0" err="1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MariaDB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47" name="직사각형 246"/>
            <p:cNvSpPr/>
            <p:nvPr/>
          </p:nvSpPr>
          <p:spPr>
            <a:xfrm>
              <a:off x="4627920" y="4557687"/>
              <a:ext cx="1026401" cy="188522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" tIns="3600" rIns="3600" bIns="3600" rtlCol="0" anchor="ctr"/>
            <a:lstStyle/>
            <a:p>
              <a:pPr algn="ctr"/>
              <a:r>
                <a:rPr lang="en-US" altLang="ko-KR" sz="900" u="none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Agent</a:t>
              </a:r>
              <a:endParaRPr lang="ko-KR" altLang="en-US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248" name="꺾인 연결선 247"/>
            <p:cNvCxnSpPr>
              <a:stCxn id="247" idx="2"/>
              <a:endCxn id="246" idx="0"/>
            </p:cNvCxnSpPr>
            <p:nvPr/>
          </p:nvCxnSpPr>
          <p:spPr bwMode="auto">
            <a:xfrm rot="16200000" flipH="1">
              <a:off x="4962823" y="4924507"/>
              <a:ext cx="360568" cy="3972"/>
            </a:xfrm>
            <a:prstGeom prst="bentConnector3">
              <a:avLst>
                <a:gd name="adj1" fmla="val 50000"/>
              </a:avLst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9" name="꺾인 연결선 248"/>
            <p:cNvCxnSpPr>
              <a:stCxn id="247" idx="2"/>
              <a:endCxn id="245" idx="1"/>
            </p:cNvCxnSpPr>
            <p:nvPr/>
          </p:nvCxnSpPr>
          <p:spPr bwMode="auto">
            <a:xfrm rot="5400000">
              <a:off x="4517478" y="4856652"/>
              <a:ext cx="734087" cy="513200"/>
            </a:xfrm>
            <a:prstGeom prst="bentConnector4">
              <a:avLst>
                <a:gd name="adj1" fmla="val 22735"/>
                <a:gd name="adj2" fmla="val 144544"/>
              </a:avLst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250" name="꺾인 연결선 249"/>
          <p:cNvCxnSpPr>
            <a:stCxn id="247" idx="3"/>
            <a:endCxn id="253" idx="2"/>
          </p:cNvCxnSpPr>
          <p:nvPr/>
        </p:nvCxnSpPr>
        <p:spPr bwMode="auto">
          <a:xfrm flipV="1">
            <a:off x="5654321" y="3951962"/>
            <a:ext cx="2385019" cy="531752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53" name="직사각형 304"/>
          <p:cNvSpPr>
            <a:spLocks noChangeArrowheads="1"/>
          </p:cNvSpPr>
          <p:nvPr/>
        </p:nvSpPr>
        <p:spPr bwMode="auto">
          <a:xfrm rot="10800000" flipV="1">
            <a:off x="7672955" y="3702063"/>
            <a:ext cx="732771" cy="2498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marL="101600" indent="-101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en-US" altLang="ko-KR" sz="9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rPr>
              <a:t>TSDB</a:t>
            </a:r>
            <a:endParaRPr lang="ko-KR" altLang="en-US" sz="900" dirty="0">
              <a:solidFill>
                <a:srgbClr val="000000">
                  <a:lumMod val="65000"/>
                  <a:lumOff val="35000"/>
                </a:srgb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  <a:cs typeface="Arial" panose="020B0604020202020204" pitchFamily="34" charset="0"/>
              <a:sym typeface="Monotype Sorts"/>
            </a:endParaRPr>
          </a:p>
        </p:txBody>
      </p:sp>
      <p:cxnSp>
        <p:nvCxnSpPr>
          <p:cNvPr id="258" name="꺾인 연결선 257"/>
          <p:cNvCxnSpPr>
            <a:stCxn id="138" idx="1"/>
            <a:endCxn id="253" idx="1"/>
          </p:cNvCxnSpPr>
          <p:nvPr/>
        </p:nvCxnSpPr>
        <p:spPr bwMode="auto">
          <a:xfrm flipH="1">
            <a:off x="8405726" y="1784528"/>
            <a:ext cx="400627" cy="2042485"/>
          </a:xfrm>
          <a:prstGeom prst="bentConnector3">
            <a:avLst>
              <a:gd name="adj1" fmla="val -57061"/>
            </a:avLst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5" name="꺾인 연결선 24"/>
          <p:cNvCxnSpPr>
            <a:stCxn id="195" idx="3"/>
            <a:endCxn id="240" idx="3"/>
          </p:cNvCxnSpPr>
          <p:nvPr/>
        </p:nvCxnSpPr>
        <p:spPr bwMode="auto">
          <a:xfrm>
            <a:off x="2419833" y="2012417"/>
            <a:ext cx="7774" cy="2589430"/>
          </a:xfrm>
          <a:prstGeom prst="bentConnector3">
            <a:avLst>
              <a:gd name="adj1" fmla="val 3040571"/>
            </a:avLst>
          </a:prstGeom>
          <a:solidFill>
            <a:srgbClr val="FFFFFF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3396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247"/>
          <p:cNvSpPr>
            <a:spLocks noChangeArrowheads="1"/>
          </p:cNvSpPr>
          <p:nvPr/>
        </p:nvSpPr>
        <p:spPr bwMode="auto">
          <a:xfrm>
            <a:off x="7868265" y="2261428"/>
            <a:ext cx="1584178" cy="1641400"/>
          </a:xfrm>
          <a:prstGeom prst="rect">
            <a:avLst/>
          </a:prstGeom>
          <a:solidFill>
            <a:schemeClr val="bg1"/>
          </a:solidFill>
          <a:ln w="28575" cmpd="dbl" algn="ctr">
            <a:solidFill>
              <a:srgbClr val="FF0000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endParaRPr lang="ko-KR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7" name="Rectangle 247"/>
          <p:cNvSpPr>
            <a:spLocks noChangeArrowheads="1"/>
          </p:cNvSpPr>
          <p:nvPr/>
        </p:nvSpPr>
        <p:spPr bwMode="auto">
          <a:xfrm>
            <a:off x="5564013" y="2225318"/>
            <a:ext cx="1621235" cy="1679308"/>
          </a:xfrm>
          <a:prstGeom prst="rect">
            <a:avLst/>
          </a:prstGeom>
          <a:solidFill>
            <a:schemeClr val="bg1"/>
          </a:solidFill>
          <a:ln w="28575" cmpd="dbl" algn="ctr">
            <a:solidFill>
              <a:srgbClr val="FF0000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endParaRPr lang="ko-KR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9" name="Rectangle 247"/>
          <p:cNvSpPr>
            <a:spLocks noChangeArrowheads="1"/>
          </p:cNvSpPr>
          <p:nvPr/>
        </p:nvSpPr>
        <p:spPr bwMode="auto">
          <a:xfrm rot="16200000">
            <a:off x="1503268" y="3706177"/>
            <a:ext cx="1600296" cy="325862"/>
          </a:xfrm>
          <a:prstGeom prst="rect">
            <a:avLst/>
          </a:prstGeom>
          <a:solidFill>
            <a:schemeClr val="bg1"/>
          </a:solidFill>
          <a:ln w="28575" cmpd="dbl" algn="ctr">
            <a:solidFill>
              <a:srgbClr val="FF0000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endParaRPr lang="ko-KR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31" name="Text Box 39"/>
          <p:cNvSpPr txBox="1">
            <a:spLocks noChangeArrowheads="1"/>
          </p:cNvSpPr>
          <p:nvPr/>
        </p:nvSpPr>
        <p:spPr bwMode="auto">
          <a:xfrm>
            <a:off x="201613" y="952500"/>
            <a:ext cx="172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algn="l" eaLnBrk="0" hangingPunct="0"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2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/>
              <a:t>4</a:t>
            </a:r>
            <a:r>
              <a:rPr lang="en-US" altLang="ko-KR" sz="1000" b="1" dirty="0" smtClean="0"/>
              <a:t>. </a:t>
            </a:r>
            <a:r>
              <a:rPr lang="ko-KR" altLang="en-US" sz="1000" b="1" dirty="0" smtClean="0"/>
              <a:t>시스템 구성도</a:t>
            </a:r>
            <a:r>
              <a:rPr lang="en-US" altLang="ko-KR" sz="1000" b="1" dirty="0" smtClean="0"/>
              <a:t>-APM</a:t>
            </a:r>
            <a:endParaRPr lang="ko-KR" altLang="en-US" sz="1000" b="1" dirty="0"/>
          </a:p>
        </p:txBody>
      </p:sp>
      <p:sp>
        <p:nvSpPr>
          <p:cNvPr id="134" name="직사각형 133"/>
          <p:cNvSpPr/>
          <p:nvPr/>
        </p:nvSpPr>
        <p:spPr bwMode="auto">
          <a:xfrm>
            <a:off x="1928813" y="1340768"/>
            <a:ext cx="5505152" cy="5112568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8" name="직사각형 304"/>
          <p:cNvSpPr>
            <a:spLocks noChangeArrowheads="1"/>
          </p:cNvSpPr>
          <p:nvPr/>
        </p:nvSpPr>
        <p:spPr bwMode="auto">
          <a:xfrm rot="5400000" flipV="1">
            <a:off x="1539839" y="3746166"/>
            <a:ext cx="1512167" cy="2498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marL="101600" indent="-101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en-US" altLang="ko-KR" sz="9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rPr>
              <a:t>Collector</a:t>
            </a:r>
            <a:endParaRPr lang="ko-KR" altLang="en-US" sz="900" dirty="0">
              <a:solidFill>
                <a:srgbClr val="000000">
                  <a:lumMod val="65000"/>
                  <a:lumOff val="35000"/>
                </a:srgb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  <a:cs typeface="Arial" panose="020B0604020202020204" pitchFamily="34" charset="0"/>
              <a:sym typeface="Monotype Sorts"/>
            </a:endParaRPr>
          </a:p>
        </p:txBody>
      </p:sp>
      <p:sp>
        <p:nvSpPr>
          <p:cNvPr id="146" name="직사각형 145"/>
          <p:cNvSpPr/>
          <p:nvPr/>
        </p:nvSpPr>
        <p:spPr bwMode="auto">
          <a:xfrm rot="10800000">
            <a:off x="5601070" y="2525534"/>
            <a:ext cx="1512169" cy="1322662"/>
          </a:xfrm>
          <a:prstGeom prst="rect">
            <a:avLst/>
          </a:prstGeom>
          <a:noFill/>
          <a:ln w="9525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96785" tIns="48393" rIns="96785" bIns="48393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042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kern="0" dirty="0">
              <a:solidFill>
                <a:sysClr val="windowText" lastClr="000000"/>
              </a:solidFill>
            </a:endParaRPr>
          </a:p>
        </p:txBody>
      </p:sp>
      <p:sp>
        <p:nvSpPr>
          <p:cNvPr id="147" name="직사각형 304"/>
          <p:cNvSpPr>
            <a:spLocks noChangeArrowheads="1"/>
          </p:cNvSpPr>
          <p:nvPr/>
        </p:nvSpPr>
        <p:spPr bwMode="auto">
          <a:xfrm rot="10800000" flipV="1">
            <a:off x="5601073" y="2283042"/>
            <a:ext cx="1512167" cy="2498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marL="101600" indent="-101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en-US" altLang="ko-KR" sz="9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rPr>
              <a:t>APM Server</a:t>
            </a:r>
            <a:endParaRPr lang="ko-KR" altLang="en-US" sz="900" dirty="0">
              <a:solidFill>
                <a:srgbClr val="000000">
                  <a:lumMod val="65000"/>
                  <a:lumOff val="35000"/>
                </a:srgb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  <a:cs typeface="Arial" panose="020B0604020202020204" pitchFamily="34" charset="0"/>
              <a:sym typeface="Monotype Sorts"/>
            </a:endParaRPr>
          </a:p>
        </p:txBody>
      </p:sp>
      <p:sp>
        <p:nvSpPr>
          <p:cNvPr id="148" name="직사각형 147"/>
          <p:cNvSpPr/>
          <p:nvPr/>
        </p:nvSpPr>
        <p:spPr>
          <a:xfrm>
            <a:off x="5692129" y="3110477"/>
            <a:ext cx="617210" cy="21027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REST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6369899" y="3110478"/>
            <a:ext cx="648090" cy="21027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W</a:t>
            </a:r>
            <a:r>
              <a:rPr lang="en-US" altLang="ko-KR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5692129" y="3593227"/>
            <a:ext cx="1318622" cy="19984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Java 8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5692719" y="3361021"/>
            <a:ext cx="1318622" cy="19984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Spring Boot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174" name="Picture 28" descr="Image result for web logo transpar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535" y="2004896"/>
            <a:ext cx="490741" cy="49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6" name="직사각형 175"/>
          <p:cNvSpPr/>
          <p:nvPr/>
        </p:nvSpPr>
        <p:spPr bwMode="auto">
          <a:xfrm rot="10800000">
            <a:off x="7902075" y="2550107"/>
            <a:ext cx="1512169" cy="1276683"/>
          </a:xfrm>
          <a:prstGeom prst="rect">
            <a:avLst/>
          </a:prstGeom>
          <a:noFill/>
          <a:ln w="9525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96785" tIns="48393" rIns="96785" bIns="48393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0" fontAlgn="base" latinLnBrk="1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042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kern="0" dirty="0">
              <a:solidFill>
                <a:sysClr val="windowText" lastClr="000000"/>
              </a:solidFill>
            </a:endParaRPr>
          </a:p>
        </p:txBody>
      </p:sp>
      <p:sp>
        <p:nvSpPr>
          <p:cNvPr id="177" name="직사각형 304"/>
          <p:cNvSpPr>
            <a:spLocks noChangeArrowheads="1"/>
          </p:cNvSpPr>
          <p:nvPr/>
        </p:nvSpPr>
        <p:spPr bwMode="auto">
          <a:xfrm rot="10800000" flipV="1">
            <a:off x="7902080" y="2307617"/>
            <a:ext cx="1512167" cy="2498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marL="101600" indent="-101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en-US" altLang="ko-KR" sz="9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rPr>
              <a:t>APM Frontend</a:t>
            </a:r>
            <a:endParaRPr lang="ko-KR" altLang="en-US" sz="900" dirty="0">
              <a:solidFill>
                <a:srgbClr val="000000">
                  <a:lumMod val="65000"/>
                  <a:lumOff val="35000"/>
                </a:srgb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  <a:cs typeface="Arial" panose="020B0604020202020204" pitchFamily="34" charset="0"/>
              <a:sym typeface="Monotype Sorts"/>
            </a:endParaRPr>
          </a:p>
        </p:txBody>
      </p:sp>
      <p:sp>
        <p:nvSpPr>
          <p:cNvPr id="178" name="직사각형 177"/>
          <p:cNvSpPr/>
          <p:nvPr/>
        </p:nvSpPr>
        <p:spPr>
          <a:xfrm>
            <a:off x="7982158" y="3119931"/>
            <a:ext cx="617210" cy="15372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REST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79" name="직사각형 178"/>
          <p:cNvSpPr/>
          <p:nvPr/>
        </p:nvSpPr>
        <p:spPr>
          <a:xfrm>
            <a:off x="8659928" y="3114526"/>
            <a:ext cx="648090" cy="15913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W</a:t>
            </a:r>
            <a:r>
              <a:rPr lang="en-US" altLang="ko-KR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7985982" y="2859977"/>
            <a:ext cx="617210" cy="19984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rxjs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41" name="직사각형 240"/>
          <p:cNvSpPr/>
          <p:nvPr/>
        </p:nvSpPr>
        <p:spPr>
          <a:xfrm>
            <a:off x="8663752" y="2860706"/>
            <a:ext cx="648090" cy="199113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dirty="0" err="1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ngrx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42" name="직사각형 241"/>
          <p:cNvSpPr/>
          <p:nvPr/>
        </p:nvSpPr>
        <p:spPr>
          <a:xfrm>
            <a:off x="7993136" y="3554941"/>
            <a:ext cx="1318622" cy="19984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Typescript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43" name="직사각형 242"/>
          <p:cNvSpPr/>
          <p:nvPr/>
        </p:nvSpPr>
        <p:spPr>
          <a:xfrm>
            <a:off x="7985911" y="3322735"/>
            <a:ext cx="1318622" cy="19984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Angular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54" name="직사각형 253"/>
          <p:cNvSpPr/>
          <p:nvPr/>
        </p:nvSpPr>
        <p:spPr>
          <a:xfrm>
            <a:off x="8669416" y="2651768"/>
            <a:ext cx="648090" cy="15913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Material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57" name="직사각형 304"/>
          <p:cNvSpPr>
            <a:spLocks noChangeArrowheads="1"/>
          </p:cNvSpPr>
          <p:nvPr/>
        </p:nvSpPr>
        <p:spPr bwMode="auto">
          <a:xfrm rot="10800000" flipV="1">
            <a:off x="3779115" y="3743119"/>
            <a:ext cx="732771" cy="2498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marL="101600" indent="-101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en-US" altLang="ko-KR" sz="9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rPr>
              <a:t>TSDB</a:t>
            </a:r>
            <a:endParaRPr lang="ko-KR" altLang="en-US" sz="900" dirty="0">
              <a:solidFill>
                <a:srgbClr val="000000">
                  <a:lumMod val="65000"/>
                  <a:lumOff val="35000"/>
                </a:srgb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  <a:cs typeface="Arial" panose="020B0604020202020204" pitchFamily="34" charset="0"/>
              <a:sym typeface="Monotype Sorts"/>
            </a:endParaRPr>
          </a:p>
        </p:txBody>
      </p:sp>
      <p:grpSp>
        <p:nvGrpSpPr>
          <p:cNvPr id="259" name="그룹 258"/>
          <p:cNvGrpSpPr/>
          <p:nvPr/>
        </p:nvGrpSpPr>
        <p:grpSpPr>
          <a:xfrm>
            <a:off x="5801982" y="4892019"/>
            <a:ext cx="1152133" cy="1417301"/>
            <a:chOff x="6125350" y="4254197"/>
            <a:chExt cx="1152133" cy="1417301"/>
          </a:xfrm>
        </p:grpSpPr>
        <p:sp>
          <p:nvSpPr>
            <p:cNvPr id="262" name="직사각형 261"/>
            <p:cNvSpPr/>
            <p:nvPr/>
          </p:nvSpPr>
          <p:spPr bwMode="auto">
            <a:xfrm rot="10800000">
              <a:off x="6125350" y="4496690"/>
              <a:ext cx="1152129" cy="1174808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3" name="직사각형 304"/>
            <p:cNvSpPr>
              <a:spLocks noChangeArrowheads="1"/>
            </p:cNvSpPr>
            <p:nvPr/>
          </p:nvSpPr>
          <p:spPr bwMode="auto">
            <a:xfrm rot="10800000" flipV="1">
              <a:off x="6125356" y="4254197"/>
              <a:ext cx="115212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DB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264" name="TextBox 454"/>
            <p:cNvSpPr txBox="1">
              <a:spLocks noChangeArrowheads="1"/>
            </p:cNvSpPr>
            <p:nvPr/>
          </p:nvSpPr>
          <p:spPr bwMode="auto">
            <a:xfrm>
              <a:off x="6148800" y="5227919"/>
              <a:ext cx="1128679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en-US" altLang="ko-KR" sz="90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APM DB</a:t>
              </a:r>
              <a:endParaRPr lang="ko-KR" altLang="en-US" sz="9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265" name="Picture 10" descr="Image result for mariadb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2061" y="4645098"/>
              <a:ext cx="798706" cy="530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3" name="직선 화살표 연결선 32"/>
          <p:cNvCxnSpPr>
            <a:stCxn id="138" idx="2"/>
            <a:endCxn id="257" idx="3"/>
          </p:cNvCxnSpPr>
          <p:nvPr/>
        </p:nvCxnSpPr>
        <p:spPr bwMode="auto">
          <a:xfrm flipV="1">
            <a:off x="2420872" y="3868069"/>
            <a:ext cx="1358243" cy="3047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7" name="그룹 16"/>
          <p:cNvGrpSpPr/>
          <p:nvPr/>
        </p:nvGrpSpPr>
        <p:grpSpPr>
          <a:xfrm>
            <a:off x="3562825" y="4929623"/>
            <a:ext cx="1159038" cy="443593"/>
            <a:chOff x="2338689" y="5013176"/>
            <a:chExt cx="1159038" cy="443593"/>
          </a:xfrm>
        </p:grpSpPr>
        <p:sp>
          <p:nvSpPr>
            <p:cNvPr id="114" name="Rectangle 247"/>
            <p:cNvSpPr>
              <a:spLocks noChangeArrowheads="1"/>
            </p:cNvSpPr>
            <p:nvPr/>
          </p:nvSpPr>
          <p:spPr bwMode="auto">
            <a:xfrm>
              <a:off x="2338689" y="5013176"/>
              <a:ext cx="1159038" cy="443593"/>
            </a:xfrm>
            <a:prstGeom prst="rect">
              <a:avLst/>
            </a:prstGeom>
            <a:solidFill>
              <a:schemeClr val="bg1"/>
            </a:solidFill>
            <a:ln w="28575" cmpd="dbl" algn="ctr">
              <a:solidFill>
                <a:srgbClr val="FF0000"/>
              </a:solidFill>
              <a:prstDash val="sysDash"/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3" name="직사각형 304"/>
            <p:cNvSpPr>
              <a:spLocks noChangeArrowheads="1"/>
            </p:cNvSpPr>
            <p:nvPr/>
          </p:nvSpPr>
          <p:spPr bwMode="auto">
            <a:xfrm rot="10800000" flipV="1">
              <a:off x="2375852" y="5051287"/>
              <a:ext cx="1088612" cy="3698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Data Processing</a:t>
              </a:r>
            </a:p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Consumer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</p:grpSp>
      <p:cxnSp>
        <p:nvCxnSpPr>
          <p:cNvPr id="300" name="꺾인 연결선 299"/>
          <p:cNvCxnSpPr>
            <a:stCxn id="176" idx="3"/>
            <a:endCxn id="146" idx="1"/>
          </p:cNvCxnSpPr>
          <p:nvPr/>
        </p:nvCxnSpPr>
        <p:spPr bwMode="auto">
          <a:xfrm rot="10800000">
            <a:off x="7113239" y="3186866"/>
            <a:ext cx="788836" cy="1583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301" name="꺾인 연결선 300"/>
          <p:cNvCxnSpPr>
            <a:stCxn id="146" idx="3"/>
            <a:endCxn id="293" idx="1"/>
          </p:cNvCxnSpPr>
          <p:nvPr/>
        </p:nvCxnSpPr>
        <p:spPr bwMode="auto">
          <a:xfrm rot="10800000" flipV="1">
            <a:off x="4688600" y="3186865"/>
            <a:ext cx="912470" cy="1965774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2" name="직선 화살표 연결선 91"/>
          <p:cNvCxnSpPr>
            <a:stCxn id="293" idx="0"/>
            <a:endCxn id="257" idx="2"/>
          </p:cNvCxnSpPr>
          <p:nvPr/>
        </p:nvCxnSpPr>
        <p:spPr bwMode="auto">
          <a:xfrm flipV="1">
            <a:off x="4144294" y="3993018"/>
            <a:ext cx="1206" cy="974716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꺾인 연결선 59"/>
          <p:cNvCxnSpPr>
            <a:stCxn id="117" idx="2"/>
            <a:endCxn id="263" idx="0"/>
          </p:cNvCxnSpPr>
          <p:nvPr/>
        </p:nvCxnSpPr>
        <p:spPr bwMode="auto">
          <a:xfrm rot="16200000" flipH="1">
            <a:off x="5882645" y="4396612"/>
            <a:ext cx="987393" cy="342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3" name="꺾인 연결선 62"/>
          <p:cNvCxnSpPr>
            <a:stCxn id="51" idx="3"/>
            <a:endCxn id="75" idx="2"/>
          </p:cNvCxnSpPr>
          <p:nvPr/>
        </p:nvCxnSpPr>
        <p:spPr bwMode="auto">
          <a:xfrm rot="10800000">
            <a:off x="3081438" y="2274972"/>
            <a:ext cx="515955" cy="436474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8" name="직사각형 67"/>
          <p:cNvSpPr/>
          <p:nvPr/>
        </p:nvSpPr>
        <p:spPr>
          <a:xfrm>
            <a:off x="5697983" y="2602808"/>
            <a:ext cx="1312768" cy="212544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lang="en-US" altLang="ko-KR" sz="900" u="none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Dashboard</a:t>
            </a:r>
            <a:endParaRPr lang="ko-KR" altLang="en-US" sz="900" u="none" dirty="0" smtClean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5" name="직사각형 304"/>
          <p:cNvSpPr>
            <a:spLocks noChangeArrowheads="1"/>
          </p:cNvSpPr>
          <p:nvPr/>
        </p:nvSpPr>
        <p:spPr bwMode="auto">
          <a:xfrm rot="10800000" flipV="1">
            <a:off x="2505374" y="2025073"/>
            <a:ext cx="1152127" cy="24989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marL="101600" indent="-101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en-US" altLang="ko-KR" sz="9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rPr>
              <a:t>Alert Service</a:t>
            </a:r>
            <a:endParaRPr lang="ko-KR" altLang="en-US" sz="900" dirty="0">
              <a:solidFill>
                <a:srgbClr val="000000">
                  <a:lumMod val="65000"/>
                  <a:lumOff val="35000"/>
                </a:srgb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  <a:cs typeface="Arial" panose="020B0604020202020204" pitchFamily="34" charset="0"/>
              <a:sym typeface="Monotype Sorts"/>
            </a:endParaRPr>
          </a:p>
        </p:txBody>
      </p:sp>
      <p:cxnSp>
        <p:nvCxnSpPr>
          <p:cNvPr id="81" name="꺾인 연결선 80"/>
          <p:cNvCxnSpPr>
            <a:stCxn id="51" idx="0"/>
            <a:endCxn id="147" idx="0"/>
          </p:cNvCxnSpPr>
          <p:nvPr/>
        </p:nvCxnSpPr>
        <p:spPr bwMode="auto">
          <a:xfrm rot="5400000" flipH="1" flipV="1">
            <a:off x="5127678" y="1297063"/>
            <a:ext cx="243499" cy="2215458"/>
          </a:xfrm>
          <a:prstGeom prst="bentConnector3">
            <a:avLst>
              <a:gd name="adj1" fmla="val 193881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4733527" y="4339855"/>
            <a:ext cx="83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Configuration</a:t>
            </a:r>
            <a:endParaRPr lang="ko-KR" altLang="en-US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3691415" y="3184289"/>
            <a:ext cx="83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Query</a:t>
            </a:r>
            <a:endParaRPr lang="ko-KR" altLang="en-US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4739013" y="1837267"/>
            <a:ext cx="83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Alert</a:t>
            </a:r>
            <a:endParaRPr lang="ko-KR" altLang="en-US" b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2643928" y="3645024"/>
            <a:ext cx="83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Store</a:t>
            </a:r>
            <a:endParaRPr lang="ko-KR" altLang="en-US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3717775" y="4454827"/>
            <a:ext cx="83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Query</a:t>
            </a:r>
            <a:endParaRPr lang="ko-KR" altLang="en-US" b="1" dirty="0"/>
          </a:p>
        </p:txBody>
      </p:sp>
      <p:sp>
        <p:nvSpPr>
          <p:cNvPr id="106" name="TextBox 105"/>
          <p:cNvSpPr txBox="1"/>
          <p:nvPr/>
        </p:nvSpPr>
        <p:spPr>
          <a:xfrm>
            <a:off x="2671156" y="2399923"/>
            <a:ext cx="83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Delegate</a:t>
            </a:r>
            <a:endParaRPr lang="ko-KR" altLang="en-US" b="1" dirty="0"/>
          </a:p>
        </p:txBody>
      </p:sp>
      <p:sp>
        <p:nvSpPr>
          <p:cNvPr id="51" name="직사각형 304"/>
          <p:cNvSpPr>
            <a:spLocks noChangeArrowheads="1"/>
          </p:cNvSpPr>
          <p:nvPr/>
        </p:nvSpPr>
        <p:spPr bwMode="auto">
          <a:xfrm rot="10800000" flipV="1">
            <a:off x="3597392" y="2526541"/>
            <a:ext cx="1088612" cy="36981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marL="101600" indent="-101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buClr>
                <a:srgbClr val="0000FF"/>
              </a:buClr>
              <a:buSzPct val="140000"/>
            </a:pPr>
            <a:r>
              <a:rPr lang="en-US" altLang="ko-KR" sz="900" dirty="0" err="1" smtClean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rPr>
              <a:t>Grafana</a:t>
            </a:r>
            <a:endParaRPr lang="ko-KR" altLang="en-US" sz="900" dirty="0">
              <a:solidFill>
                <a:srgbClr val="000000">
                  <a:lumMod val="65000"/>
                  <a:lumOff val="35000"/>
                </a:srgb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  <a:cs typeface="Arial" panose="020B0604020202020204" pitchFamily="34" charset="0"/>
              <a:sym typeface="Monotype Sorts"/>
            </a:endParaRPr>
          </a:p>
        </p:txBody>
      </p:sp>
      <p:cxnSp>
        <p:nvCxnSpPr>
          <p:cNvPr id="53" name="직선 화살표 연결선 52"/>
          <p:cNvCxnSpPr>
            <a:stCxn id="51" idx="2"/>
            <a:endCxn id="257" idx="0"/>
          </p:cNvCxnSpPr>
          <p:nvPr/>
        </p:nvCxnSpPr>
        <p:spPr bwMode="auto">
          <a:xfrm>
            <a:off x="4141698" y="2896351"/>
            <a:ext cx="3802" cy="846768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직선 화살표 연결선 56"/>
          <p:cNvCxnSpPr>
            <a:stCxn id="68" idx="1"/>
            <a:endCxn id="51" idx="1"/>
          </p:cNvCxnSpPr>
          <p:nvPr/>
        </p:nvCxnSpPr>
        <p:spPr bwMode="auto">
          <a:xfrm flipH="1">
            <a:off x="4686004" y="2709080"/>
            <a:ext cx="1011979" cy="2366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4728858" y="2495086"/>
            <a:ext cx="83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Embedding</a:t>
            </a:r>
            <a:endParaRPr lang="ko-KR" altLang="en-US" b="1" dirty="0"/>
          </a:p>
        </p:txBody>
      </p:sp>
      <p:cxnSp>
        <p:nvCxnSpPr>
          <p:cNvPr id="69" name="꺾인 연결선 68"/>
          <p:cNvCxnSpPr>
            <a:stCxn id="114" idx="2"/>
            <a:endCxn id="262" idx="3"/>
          </p:cNvCxnSpPr>
          <p:nvPr/>
        </p:nvCxnSpPr>
        <p:spPr bwMode="auto">
          <a:xfrm rot="16200000" flipH="1">
            <a:off x="4797813" y="4717747"/>
            <a:ext cx="348700" cy="1659638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72" name="그룹 71"/>
          <p:cNvGrpSpPr/>
          <p:nvPr/>
        </p:nvGrpSpPr>
        <p:grpSpPr>
          <a:xfrm>
            <a:off x="473539" y="4891838"/>
            <a:ext cx="1152133" cy="1417301"/>
            <a:chOff x="6125350" y="4254197"/>
            <a:chExt cx="1152133" cy="1417301"/>
          </a:xfrm>
        </p:grpSpPr>
        <p:sp>
          <p:nvSpPr>
            <p:cNvPr id="73" name="직사각형 72"/>
            <p:cNvSpPr/>
            <p:nvPr/>
          </p:nvSpPr>
          <p:spPr bwMode="auto">
            <a:xfrm rot="10800000">
              <a:off x="6125350" y="4496690"/>
              <a:ext cx="1152129" cy="1174808"/>
            </a:xfrm>
            <a:prstGeom prst="rect">
              <a:avLst/>
            </a:prstGeom>
            <a:noFill/>
            <a:ln w="9525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lIns="96785" tIns="48393" rIns="96785" bIns="48393" anchor="ctr"/>
            <a:lstStyle>
              <a:defPPr>
                <a:defRPr lang="ko-KR"/>
              </a:defPPr>
              <a:lvl1pPr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r" rtl="0" fontAlgn="base" latinLnBrk="1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42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4" name="직사각형 304"/>
            <p:cNvSpPr>
              <a:spLocks noChangeArrowheads="1"/>
            </p:cNvSpPr>
            <p:nvPr/>
          </p:nvSpPr>
          <p:spPr bwMode="auto">
            <a:xfrm rot="10800000" flipV="1">
              <a:off x="6125356" y="4254197"/>
              <a:ext cx="1152127" cy="249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 marL="101600" indent="-101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0000FF"/>
                </a:buClr>
                <a:buSzPct val="140000"/>
              </a:pPr>
              <a:r>
                <a:rPr lang="en-US" altLang="ko-KR" sz="9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Arial" panose="020B0604020202020204" pitchFamily="34" charset="0"/>
                  <a:sym typeface="Monotype Sorts"/>
                </a:rPr>
                <a:t>DB Server</a:t>
              </a:r>
              <a:endParaRPr lang="ko-KR" altLang="en-US" sz="900" dirty="0">
                <a:solidFill>
                  <a:srgbClr val="000000">
                    <a:lumMod val="65000"/>
                    <a:lumOff val="35000"/>
                  </a:srgb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  <a:cs typeface="Arial" panose="020B0604020202020204" pitchFamily="34" charset="0"/>
                <a:sym typeface="Monotype Sorts"/>
              </a:endParaRPr>
            </a:p>
          </p:txBody>
        </p:sp>
        <p:sp>
          <p:nvSpPr>
            <p:cNvPr id="76" name="TextBox 454"/>
            <p:cNvSpPr txBox="1">
              <a:spLocks noChangeArrowheads="1"/>
            </p:cNvSpPr>
            <p:nvPr/>
          </p:nvSpPr>
          <p:spPr bwMode="auto">
            <a:xfrm>
              <a:off x="6148800" y="5227919"/>
              <a:ext cx="1128679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en-US" altLang="ko-KR" sz="90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UCAP </a:t>
              </a:r>
              <a:r>
                <a:rPr lang="ko-KR" altLang="en-US" sz="90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통계</a:t>
              </a:r>
              <a:r>
                <a:rPr lang="en-US" altLang="ko-KR" sz="90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DB</a:t>
              </a:r>
              <a:endParaRPr lang="ko-KR" altLang="en-US" sz="9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77" name="Picture 10" descr="Image result for mariadb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2061" y="4645098"/>
              <a:ext cx="798706" cy="530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8" name="꺾인 연결선 77"/>
          <p:cNvCxnSpPr>
            <a:stCxn id="73" idx="1"/>
            <a:endCxn id="262" idx="3"/>
          </p:cNvCxnSpPr>
          <p:nvPr/>
        </p:nvCxnSpPr>
        <p:spPr bwMode="auto">
          <a:xfrm>
            <a:off x="1625668" y="5721735"/>
            <a:ext cx="4176314" cy="18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2375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15684</TotalTime>
  <Words>363</Words>
  <Application>Microsoft Office PowerPoint</Application>
  <PresentationFormat>A4 용지(210x297mm)</PresentationFormat>
  <Paragraphs>210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19" baseType="lpstr">
      <vt:lpstr>HY견고딕</vt:lpstr>
      <vt:lpstr>HY헤드라인M</vt:lpstr>
      <vt:lpstr>LG스마트체 Regular</vt:lpstr>
      <vt:lpstr>LG스마트체 SemiBold</vt:lpstr>
      <vt:lpstr>Monotype Sorts</vt:lpstr>
      <vt:lpstr>가는각진제목체</vt:lpstr>
      <vt:lpstr>굴림</vt:lpstr>
      <vt:lpstr>굴림체</vt:lpstr>
      <vt:lpstr>맑은 고딕</vt:lpstr>
      <vt:lpstr>Arial</vt:lpstr>
      <vt:lpstr>Times New Roman</vt:lpstr>
      <vt:lpstr>디자인 사용자 지정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shinsegae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프로세스흐름도</dc:title>
  <dc:creator>Shim</dc:creator>
  <cp:lastModifiedBy>crusader</cp:lastModifiedBy>
  <cp:revision>692</cp:revision>
  <dcterms:created xsi:type="dcterms:W3CDTF">2003-01-14T04:25:29Z</dcterms:created>
  <dcterms:modified xsi:type="dcterms:W3CDTF">2019-08-22T04:41:39Z</dcterms:modified>
</cp:coreProperties>
</file>